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58" r:id="rId11"/>
    <p:sldId id="259" r:id="rId12"/>
    <p:sldId id="260" r:id="rId13"/>
    <p:sldId id="261" r:id="rId14"/>
    <p:sldId id="262" r:id="rId15"/>
    <p:sldId id="263" r:id="rId16"/>
    <p:sldId id="265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7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6633"/>
    <a:srgbClr val="800080"/>
    <a:srgbClr val="FFFF66"/>
    <a:srgbClr val="000099"/>
    <a:srgbClr val="006600"/>
    <a:srgbClr val="FF0066"/>
    <a:srgbClr val="99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0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690F7-3F1F-455B-BDAD-A0A1885D1164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ED1DB-3541-4EA7-A50F-0ABCAD5303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169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66940-9423-4E13-871E-CFD88889E4AA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66940-9423-4E13-871E-CFD88889E4AA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66940-9423-4E13-871E-CFD88889E4AA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66940-9423-4E13-871E-CFD88889E4AA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CFD04-861B-459E-BC8F-EC3BCAD0DB9F}" type="slidenum">
              <a:rPr lang="en-US">
                <a:latin typeface="Arial" pitchFamily="34" charset="0"/>
                <a:cs typeface="Arial" pitchFamily="34" charset="0"/>
              </a:rPr>
              <a:pPr/>
              <a:t>27</a:t>
            </a:fld>
            <a:endParaRPr lang="th-TH">
              <a:latin typeface="Arial" pitchFamily="34" charset="0"/>
              <a:cs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685800" y="768350"/>
            <a:ext cx="7772400" cy="532765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D57AA-F917-4501-96FA-3D0CCB1EA12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41BBB-D9E0-49D2-893D-5E32A7229BE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5C1C05-F90B-410D-99C8-F06A06FFBB5A}" type="datetimeFigureOut">
              <a:rPr lang="th-TH" smtClean="0"/>
              <a:t>31/10/55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CE9A3-CCFA-4B8D-9132-4FD0093B2DAF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th/imgres?imgurl=http://www.rpanimalshelter.org/artemis.jpg&amp;imgrefurl=http://www.rpanimalshelter.org/adoptioncritters.html&amp;h=339&amp;w=379&amp;sz=35&amp;tbnid=lRbetmrkRPcJ:&amp;tbnh=106&amp;tbnw=119&amp;hl=th&amp;start=15&amp;prev=/images?q=albino+rabbit&amp;hl=th&amp;lr=" TargetMode="External"/><Relationship Id="rId3" Type="http://schemas.openxmlformats.org/officeDocument/2006/relationships/hyperlink" Target="http://images.google.co.th/imgres?imgurl=http://rabbit-world.main.jp/image/himalayan.jpg&amp;imgrefurl=http://rabbit-world.main.jp/rabbit.html&amp;h=244&amp;w=320&amp;sz=13&amp;tbnid=6p8gnjGvKPQJ:&amp;tbnh=86&amp;tbnw=113&amp;hl=th&amp;start=2&amp;prev=/images?q=himalayan+rabbit&amp;hl=th&amp;lr=&amp;sa=N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images.google.co.th/imgres?imgurl=http://www.petoftheday.com/archive/2004/February/21.jpg&amp;imgrefurl=http://www.petoftheday.com/archive/2004/February/21.html&amp;h=326&amp;w=390&amp;sz=79&amp;tbnid=xNKngWrTof8J:&amp;tbnh=100&amp;tbnw=120&amp;hl=th&amp;start=1&amp;prev=/images?q=chinchilla+rabbit&amp;hl=th&amp;lr=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://www.sdhumane.org/images/pets/040705noche.jpg" TargetMode="External"/><Relationship Id="rId9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.miami.edu/dana/104/manx.j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co.th/imgres?imgurl=http://ryecityschools.lhric.org/webquest/milton/Farm/Cow/dairy-cow.jpg&amp;imgrefurl=http://ryecityschools.lhric.org/webquest/milton/Farm/Cow/Cow.htm&amp;h=252&amp;w=360&amp;sz=79&amp;tbnid=uLcDZt7xLy4J:&amp;tbnh=81&amp;tbnw=117&amp;hl=th&amp;start=2&amp;prev=/images?q=dairy+cow&amp;svnum=10&amp;hl=th&amp;lr=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hyperlink" Target="http://images.google.co.th/imgres?imgurl=http://impact.wsu.edu/newsletter_blog/images/jul05/DairyCowB_0705.jpg&amp;imgrefurl=http://impact.typepad.com/&amp;h=863&amp;w=690&amp;sz=260&amp;tbnid=KTgVK2NELNgJ:&amp;tbnh=144&amp;tbnw=115&amp;hl=th&amp;start=30&amp;prev=/images?q=dairy+cow&amp;start=20&amp;svnum=10&amp;hl=th&amp;lr=&amp;sa=N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100811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Non-</a:t>
            </a:r>
            <a:r>
              <a:rPr lang="en-US" dirty="0" err="1" smtClean="0">
                <a:solidFill>
                  <a:srgbClr val="FFFF00"/>
                </a:solidFill>
              </a:rPr>
              <a:t>Mendelian</a:t>
            </a:r>
            <a:r>
              <a:rPr lang="en-US" dirty="0" smtClean="0">
                <a:solidFill>
                  <a:srgbClr val="FFFF00"/>
                </a:solidFill>
              </a:rPr>
              <a:t> Genetics</a:t>
            </a:r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780928"/>
            <a:ext cx="7772400" cy="119970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3300"/>
                </a:solidFill>
              </a:rPr>
              <a:t>Inheritance patterns that don’t follow the </a:t>
            </a:r>
            <a:r>
              <a:rPr lang="en-US" sz="3200" dirty="0" smtClean="0">
                <a:solidFill>
                  <a:srgbClr val="FF3300"/>
                </a:solidFill>
              </a:rPr>
              <a:t>rules!</a:t>
            </a:r>
            <a:endParaRPr lang="en-US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715963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FF00"/>
                </a:solidFill>
              </a:rPr>
              <a:t>Non-mendelian genetics</a:t>
            </a:r>
            <a:endParaRPr lang="th-TH" sz="4000" b="1" smtClean="0">
              <a:solidFill>
                <a:srgbClr val="FFFF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19250"/>
            <a:ext cx="7702624" cy="3321918"/>
          </a:xfrm>
        </p:spPr>
        <p:txBody>
          <a:bodyPr>
            <a:noAutofit/>
          </a:bodyPr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th-TH" sz="2400" b="1" dirty="0" smtClean="0">
                <a:cs typeface="Tahoma" pitchFamily="34" charset="0"/>
              </a:rPr>
              <a:t>การเกิดลักษณะที่ไม่เป็นไปตามกฎเมน</a:t>
            </a:r>
            <a:r>
              <a:rPr lang="th-TH" sz="2400" b="1" dirty="0" err="1" smtClean="0">
                <a:cs typeface="Tahoma" pitchFamily="34" charset="0"/>
              </a:rPr>
              <a:t>เดล</a:t>
            </a:r>
            <a:r>
              <a:rPr lang="th-TH" sz="2400" b="1" dirty="0" smtClean="0">
                <a:cs typeface="Tahoma" pitchFamily="34" charset="0"/>
              </a:rPr>
              <a:t> </a:t>
            </a:r>
          </a:p>
          <a:p>
            <a:pPr eaLnBrk="1" hangingPunct="1">
              <a:lnSpc>
                <a:spcPct val="220000"/>
              </a:lnSpc>
              <a:buFontTx/>
              <a:buNone/>
            </a:pPr>
            <a:r>
              <a:rPr lang="th-TH" sz="2400" b="1" dirty="0" smtClean="0">
                <a:cs typeface="Tahoma" pitchFamily="34" charset="0"/>
              </a:rPr>
              <a:t>   (ความแปรปรวนอัตราส่วนในรุ่นลูกที่ไม่สามารถทำนายได้ว่าจะมีอัตราส่วน </a:t>
            </a:r>
            <a:r>
              <a:rPr lang="en-US" sz="2400" b="1" dirty="0" smtClean="0">
                <a:cs typeface="Tahoma" pitchFamily="34" charset="0"/>
              </a:rPr>
              <a:t>phenotype</a:t>
            </a:r>
            <a:r>
              <a:rPr lang="th-TH" sz="2400" b="1" dirty="0" smtClean="0">
                <a:cs typeface="Tahoma" pitchFamily="34" charset="0"/>
              </a:rPr>
              <a:t> เท่ากับ 3 </a:t>
            </a:r>
            <a:r>
              <a:rPr lang="en-US" sz="2400" b="1" dirty="0" smtClean="0">
                <a:cs typeface="Tahoma" pitchFamily="34" charset="0"/>
              </a:rPr>
              <a:t>:1 </a:t>
            </a:r>
            <a:r>
              <a:rPr lang="th-TH" sz="2400" b="1" dirty="0" smtClean="0">
                <a:cs typeface="Tahoma" pitchFamily="34" charset="0"/>
              </a:rPr>
              <a:t>หรือ </a:t>
            </a:r>
            <a:r>
              <a:rPr lang="en-US" sz="2400" b="1" dirty="0" smtClean="0">
                <a:cs typeface="Tahoma" pitchFamily="34" charset="0"/>
              </a:rPr>
              <a:t>9:3:3:1)</a:t>
            </a:r>
            <a:endParaRPr lang="th-TH" sz="2400" b="1" dirty="0" smtClean="0">
              <a:cs typeface="Tahoma" pitchFamily="34" charset="0"/>
            </a:endParaRPr>
          </a:p>
          <a:p>
            <a:pPr eaLnBrk="1" hangingPunct="1">
              <a:lnSpc>
                <a:spcPct val="220000"/>
              </a:lnSpc>
              <a:buFontTx/>
              <a:buNone/>
            </a:pPr>
            <a:endParaRPr lang="th-TH" sz="2400" b="1" dirty="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idx="1"/>
          </p:nvPr>
        </p:nvSpPr>
        <p:spPr>
          <a:xfrm>
            <a:off x="395288" y="476672"/>
            <a:ext cx="8604250" cy="5329237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h-TH" sz="3600" b="1" dirty="0" smtClean="0">
                <a:solidFill>
                  <a:srgbClr val="0000CC"/>
                </a:solidFill>
                <a:cs typeface="Tahoma" pitchFamily="34" charset="0"/>
              </a:rPr>
              <a:t>ความแปรปรวนอัตราส่วนลูกผสมเกิดจาก</a:t>
            </a:r>
          </a:p>
          <a:p>
            <a:pPr marL="609600" indent="-609600" eaLnBrk="1" hangingPunct="1">
              <a:buFontTx/>
              <a:buNone/>
            </a:pPr>
            <a:endParaRPr lang="en-US" b="1" dirty="0" smtClean="0">
              <a:solidFill>
                <a:srgbClr val="0000CC"/>
              </a:solidFill>
              <a:cs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1. Incomplete dominant  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2. </a:t>
            </a:r>
            <a:r>
              <a:rPr lang="en-US" b="1" dirty="0" err="1" smtClean="0"/>
              <a:t>Epistasis</a:t>
            </a:r>
            <a:endParaRPr lang="en-US" b="1" dirty="0" smtClean="0"/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3. Multiple allele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4. Poly gene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5. </a:t>
            </a:r>
            <a:r>
              <a:rPr lang="en-US" b="1" dirty="0" err="1" smtClean="0"/>
              <a:t>Pleiotrophy</a:t>
            </a:r>
            <a:r>
              <a:rPr lang="en-US" b="1" dirty="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6. Lethal gene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 smtClean="0"/>
              <a:t>	7. Modify gene</a:t>
            </a: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4735513" y="868363"/>
            <a:ext cx="3581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</a:pPr>
            <a:endParaRPr kumimoji="0" lang="en-US" sz="5400" b="1">
              <a:latin typeface="Angsana New" pitchFamily="18" charset="-34"/>
              <a:cs typeface="Angsana New" pitchFamily="18" charset="-34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</a:pPr>
            <a:endParaRPr kumimoji="0" lang="en-US" sz="5400" b="1">
              <a:latin typeface="Angsana New" pitchFamily="18" charset="-34"/>
              <a:cs typeface="Angsana New" pitchFamily="18" charset="-34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Tx/>
              <a:buAutoNum type="arabicPeriod" startAt="7"/>
            </a:pPr>
            <a:endParaRPr kumimoji="0" lang="en-US" sz="5400" b="1">
              <a:latin typeface="Angsana New" pitchFamily="18" charset="-34"/>
              <a:cs typeface="Angsana New" pitchFamily="18" charset="-34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Tx/>
              <a:buAutoNum type="arabicPeriod" startAt="7"/>
            </a:pPr>
            <a:endParaRPr kumimoji="0" lang="en-US" sz="5400" b="1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marL="838200" indent="-838200" algn="l" eaLnBrk="1" hangingPunct="1">
              <a:buFontTx/>
              <a:buAutoNum type="arabicPeriod"/>
            </a:pPr>
            <a:r>
              <a:rPr lang="th-TH" sz="3200" b="1" dirty="0" smtClean="0">
                <a:cs typeface="Tahoma" pitchFamily="34" charset="0"/>
              </a:rPr>
              <a:t>การควบคุมของยีนแบบข่มไม่สมบูรณ์</a:t>
            </a:r>
            <a:br>
              <a:rPr lang="th-TH" sz="3200" b="1" dirty="0" smtClean="0">
                <a:cs typeface="Tahoma" pitchFamily="34" charset="0"/>
              </a:rPr>
            </a:br>
            <a:r>
              <a:rPr lang="th-TH" sz="3200" b="1" dirty="0" smtClean="0">
                <a:cs typeface="Tahoma" pitchFamily="34" charset="0"/>
              </a:rPr>
              <a:t>(</a:t>
            </a:r>
            <a:r>
              <a:rPr lang="en-US" sz="3600" b="1" dirty="0" smtClean="0">
                <a:cs typeface="Tahoma" pitchFamily="34" charset="0"/>
              </a:rPr>
              <a:t>Incomplete dominant )</a:t>
            </a:r>
            <a:endParaRPr lang="th-TH" sz="3600" b="1" dirty="0" smtClean="0">
              <a:cs typeface="Tahoma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8134350" cy="417648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b="1" dirty="0" smtClean="0">
                <a:cs typeface="Tahoma" pitchFamily="34" charset="0"/>
              </a:rPr>
              <a:t>เช่น การควบคุมสีขนในโค</a:t>
            </a:r>
            <a:r>
              <a:rPr lang="en-US" b="1" dirty="0" smtClean="0">
                <a:cs typeface="Tahoma" pitchFamily="34" charset="0"/>
              </a:rPr>
              <a:t> short horn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cs typeface="Tahoma" pitchFamily="34" charset="0"/>
              </a:rPr>
              <a:t>  </a:t>
            </a:r>
            <a:r>
              <a:rPr lang="en-US" b="1" dirty="0" smtClean="0">
                <a:cs typeface="Tahoma" pitchFamily="34" charset="0"/>
              </a:rPr>
              <a:t>    </a:t>
            </a:r>
            <a:r>
              <a:rPr lang="th-TH" b="1" dirty="0" smtClean="0">
                <a:cs typeface="Tahoma" pitchFamily="34" charset="0"/>
              </a:rPr>
              <a:t>ยีน </a:t>
            </a:r>
            <a:r>
              <a:rPr lang="en-US" b="1" dirty="0" smtClean="0">
                <a:cs typeface="Tahoma" pitchFamily="34" charset="0"/>
              </a:rPr>
              <a:t>R  </a:t>
            </a:r>
            <a:r>
              <a:rPr lang="th-TH" b="1" dirty="0" smtClean="0">
                <a:cs typeface="Tahoma" pitchFamily="34" charset="0"/>
              </a:rPr>
              <a:t>ควบคุมขนสีแดง   </a:t>
            </a:r>
            <a:r>
              <a:rPr lang="en-US" b="1" dirty="0" smtClean="0">
                <a:cs typeface="Tahoma" pitchFamily="34" charset="0"/>
              </a:rPr>
              <a:t>r</a:t>
            </a:r>
            <a:r>
              <a:rPr lang="th-TH" b="1" dirty="0" smtClean="0">
                <a:cs typeface="Tahoma" pitchFamily="34" charset="0"/>
              </a:rPr>
              <a:t> ควบคุมขนสีขาว </a:t>
            </a:r>
            <a:r>
              <a:rPr lang="en-US" b="1" dirty="0" smtClean="0">
                <a:cs typeface="Tahoma" pitchFamily="34" charset="0"/>
              </a:rPr>
              <a:t>R&gt;r </a:t>
            </a:r>
            <a:r>
              <a:rPr lang="en-US" b="1" dirty="0" smtClean="0">
                <a:cs typeface="Tahoma" pitchFamily="34" charset="0"/>
              </a:rPr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>
                <a:cs typeface="Tahoma" pitchFamily="34" charset="0"/>
              </a:rPr>
              <a:t> </a:t>
            </a:r>
            <a:r>
              <a:rPr lang="en-US" b="1" dirty="0" smtClean="0">
                <a:cs typeface="Tahoma" pitchFamily="34" charset="0"/>
              </a:rPr>
              <a:t>     </a:t>
            </a:r>
            <a:r>
              <a:rPr lang="th-TH" b="1" dirty="0" smtClean="0">
                <a:cs typeface="Tahoma" pitchFamily="34" charset="0"/>
              </a:rPr>
              <a:t>ไม่</a:t>
            </a:r>
            <a:r>
              <a:rPr lang="th-TH" b="1" dirty="0" smtClean="0">
                <a:cs typeface="Tahoma" pitchFamily="34" charset="0"/>
              </a:rPr>
              <a:t>สมบูรณ์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b="1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cs typeface="Tahoma" pitchFamily="34" charset="0"/>
              </a:rPr>
              <a:t>Parent        RR   x   </a:t>
            </a:r>
            <a:r>
              <a:rPr lang="en-US" b="1" dirty="0" err="1" smtClean="0">
                <a:cs typeface="Tahoma" pitchFamily="34" charset="0"/>
              </a:rPr>
              <a:t>rr</a:t>
            </a:r>
            <a:endParaRPr lang="en-US" b="1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cs typeface="Tahoma" pitchFamily="34" charset="0"/>
              </a:rPr>
              <a:t>			</a:t>
            </a:r>
            <a:r>
              <a:rPr lang="th-TH" b="1" dirty="0" smtClean="0">
                <a:cs typeface="Tahoma" pitchFamily="34" charset="0"/>
              </a:rPr>
              <a:t>สี</a:t>
            </a:r>
            <a:r>
              <a:rPr lang="th-TH" b="1" dirty="0" smtClean="0">
                <a:cs typeface="Tahoma" pitchFamily="34" charset="0"/>
              </a:rPr>
              <a:t>แดง     สีขาว</a:t>
            </a:r>
            <a:endParaRPr lang="en-US" b="1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cs typeface="Tahoma" pitchFamily="34" charset="0"/>
              </a:rPr>
              <a:t>F</a:t>
            </a:r>
            <a:r>
              <a:rPr lang="en-US" b="1" baseline="-25000" dirty="0" smtClean="0">
                <a:cs typeface="Tahoma" pitchFamily="34" charset="0"/>
              </a:rPr>
              <a:t>1</a:t>
            </a:r>
            <a:r>
              <a:rPr lang="en-US" b="1" dirty="0" smtClean="0">
                <a:cs typeface="Tahoma" pitchFamily="34" charset="0"/>
              </a:rPr>
              <a:t>                      </a:t>
            </a:r>
            <a:r>
              <a:rPr lang="en-US" b="1" dirty="0" err="1" smtClean="0">
                <a:cs typeface="Tahoma" pitchFamily="34" charset="0"/>
              </a:rPr>
              <a:t>Rr</a:t>
            </a:r>
            <a:r>
              <a:rPr lang="en-US" b="1" dirty="0" smtClean="0"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cs typeface="Tahoma" pitchFamily="34" charset="0"/>
              </a:rPr>
              <a:t>                      </a:t>
            </a:r>
            <a:r>
              <a:rPr lang="th-TH" b="1" dirty="0" smtClean="0">
                <a:cs typeface="Tahoma" pitchFamily="34" charset="0"/>
              </a:rPr>
              <a:t> </a:t>
            </a:r>
            <a:r>
              <a:rPr lang="th-TH" b="1" dirty="0" smtClean="0">
                <a:cs typeface="Tahoma" pitchFamily="34" charset="0"/>
              </a:rPr>
              <a:t>สีโรน</a:t>
            </a:r>
            <a:r>
              <a:rPr lang="en-US" b="1" dirty="0" smtClean="0">
                <a:cs typeface="Tahoma" pitchFamily="34" charset="0"/>
              </a:rPr>
              <a:t>   </a:t>
            </a:r>
            <a:endParaRPr lang="en-US" b="1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1050" b="1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b="1" dirty="0" smtClean="0">
                <a:cs typeface="Tahoma" pitchFamily="34" charset="0"/>
              </a:rPr>
              <a:t>		 ลูก </a:t>
            </a:r>
            <a:r>
              <a:rPr lang="en-US" b="1" dirty="0" smtClean="0">
                <a:cs typeface="Tahoma" pitchFamily="34" charset="0"/>
              </a:rPr>
              <a:t>F</a:t>
            </a:r>
            <a:r>
              <a:rPr lang="th-TH" b="1" baseline="-25000" dirty="0" smtClean="0">
                <a:cs typeface="Tahoma" pitchFamily="34" charset="0"/>
              </a:rPr>
              <a:t>1</a:t>
            </a:r>
            <a:r>
              <a:rPr lang="en-US" b="1" dirty="0" smtClean="0">
                <a:cs typeface="Tahoma" pitchFamily="34" charset="0"/>
              </a:rPr>
              <a:t> </a:t>
            </a:r>
            <a:r>
              <a:rPr lang="th-TH" b="1" dirty="0" smtClean="0">
                <a:cs typeface="Tahoma" pitchFamily="34" charset="0"/>
              </a:rPr>
              <a:t>ลักษณะแตกต่างจากพ่อแม่</a:t>
            </a:r>
            <a:r>
              <a:rPr lang="en-US" b="1" dirty="0" smtClean="0">
                <a:cs typeface="Tahoma" pitchFamily="34" charset="0"/>
              </a:rPr>
              <a:t> </a:t>
            </a:r>
            <a:endParaRPr lang="th-TH" b="1" dirty="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 descr="02_17b"/>
          <p:cNvPicPr>
            <a:picLocks noGrp="1" noChangeAspect="1" noChangeArrowheads="1"/>
          </p:cNvPicPr>
          <p:nvPr>
            <p:ph/>
          </p:nvPr>
        </p:nvPicPr>
        <p:blipFill rotWithShape="1">
          <a:blip r:embed="rId2" cstate="print"/>
          <a:srcRect l="9552" t="4068" r="12206" b="34604"/>
          <a:stretch/>
        </p:blipFill>
        <p:spPr>
          <a:xfrm>
            <a:off x="1475656" y="44625"/>
            <a:ext cx="4608513" cy="4125442"/>
          </a:xfrm>
          <a:noFill/>
        </p:spPr>
      </p:pic>
      <p:sp>
        <p:nvSpPr>
          <p:cNvPr id="46083" name="Rectangle 6"/>
          <p:cNvSpPr>
            <a:spLocks noChangeArrowheads="1"/>
          </p:cNvSpPr>
          <p:nvPr/>
        </p:nvSpPr>
        <p:spPr bwMode="auto">
          <a:xfrm>
            <a:off x="395536" y="4150320"/>
            <a:ext cx="8134350" cy="1726952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sz="3200" dirty="0">
                <a:solidFill>
                  <a:schemeClr val="bg1"/>
                </a:solidFill>
                <a:latin typeface="Tahoma" pitchFamily="34" charset="0"/>
              </a:rPr>
              <a:t>Incomplete dominant </a:t>
            </a:r>
            <a:r>
              <a:rPr kumimoji="0" lang="th-TH" sz="32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kumimoji="0" lang="en-US" sz="3200" dirty="0">
                <a:solidFill>
                  <a:schemeClr val="bg1"/>
                </a:solidFill>
                <a:latin typeface="Tahoma" pitchFamily="34" charset="0"/>
              </a:rPr>
              <a:t>: </a:t>
            </a:r>
            <a:r>
              <a:rPr kumimoji="0" lang="th-TH" sz="3200" dirty="0">
                <a:solidFill>
                  <a:schemeClr val="bg1"/>
                </a:solidFill>
                <a:latin typeface="Tahoma" pitchFamily="34" charset="0"/>
              </a:rPr>
              <a:t/>
            </a:r>
            <a:br>
              <a:rPr kumimoji="0" lang="th-TH" sz="3200" dirty="0">
                <a:solidFill>
                  <a:schemeClr val="bg1"/>
                </a:solidFill>
                <a:latin typeface="Tahoma" pitchFamily="34" charset="0"/>
              </a:rPr>
            </a:br>
            <a:r>
              <a:rPr kumimoji="0" lang="th-TH" sz="4000" dirty="0">
                <a:solidFill>
                  <a:schemeClr val="bg1"/>
                </a:solidFill>
                <a:latin typeface="Tahoma" pitchFamily="34" charset="0"/>
              </a:rPr>
              <a:t>ข้อสังเกต</a:t>
            </a:r>
            <a:r>
              <a:rPr kumimoji="0" lang="th-TH" sz="28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kumimoji="0" lang="en-US" sz="2800" dirty="0">
                <a:solidFill>
                  <a:schemeClr val="bg1"/>
                </a:solidFill>
                <a:latin typeface="Tahoma" pitchFamily="34" charset="0"/>
              </a:rPr>
              <a:t>genotypic ration = phenotypic ratio</a:t>
            </a:r>
            <a:endParaRPr kumimoji="0" lang="th-TH" sz="28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9216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Epistasis</a:t>
            </a:r>
            <a:endParaRPr lang="th-TH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186408"/>
            <a:ext cx="8136904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th-TH" sz="2800" b="1" dirty="0" smtClean="0">
                <a:solidFill>
                  <a:srgbClr val="66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เป็นการควบคุมการแสดงผลของยีน เนื่องจากอิทธิพลร่วมของยีนต่างตำแหน่งกัน </a:t>
            </a:r>
            <a:r>
              <a:rPr lang="en-US" sz="2800" b="1" dirty="0" smtClean="0">
                <a:solidFill>
                  <a:srgbClr val="66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 no allelic)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กล่าวถึงยีนตั้งแต่ 2 ตน. ขึ้นไป</a:t>
            </a:r>
          </a:p>
          <a:p>
            <a:pPr eaLnBrk="1" hangingPunct="1">
              <a:lnSpc>
                <a:spcPct val="150000"/>
              </a:lnSpc>
            </a:pPr>
            <a:endParaRPr lang="th-TH" sz="2400" b="1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      </a:t>
            </a: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สีดำ</a:t>
            </a:r>
            <a:endParaRPr lang="th-TH" sz="3600" b="1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</a:t>
            </a:r>
            <a:endParaRPr lang="en-US" sz="2400" b="1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</a:t>
            </a: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</a:t>
            </a: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มีเขา</a:t>
            </a:r>
            <a:endParaRPr lang="th-TH" sz="3600" b="1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116013" y="335756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1547813" y="335756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B</a:t>
            </a:r>
            <a:endParaRPr lang="th-TH" b="1">
              <a:latin typeface="Tahoma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619250" y="37893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b</a:t>
            </a:r>
            <a:endParaRPr lang="th-TH" b="1" dirty="0">
              <a:latin typeface="Tahoma" pitchFamily="34" charset="0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39750" y="491648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R</a:t>
            </a:r>
            <a:endParaRPr lang="th-TH" b="1">
              <a:latin typeface="Tahoma" pitchFamily="34" charset="0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619250" y="491648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r</a:t>
            </a:r>
            <a:endParaRPr lang="th-TH" b="1">
              <a:latin typeface="Tahoma" pitchFamily="34" charset="0"/>
            </a:endParaRPr>
          </a:p>
        </p:txBody>
      </p:sp>
      <p:sp>
        <p:nvSpPr>
          <p:cNvPr id="47114" name="Arc 10"/>
          <p:cNvSpPr>
            <a:spLocks/>
          </p:cNvSpPr>
          <p:nvPr/>
        </p:nvSpPr>
        <p:spPr bwMode="auto">
          <a:xfrm rot="2565765" flipH="1">
            <a:off x="827088" y="3429000"/>
            <a:ext cx="827087" cy="792163"/>
          </a:xfrm>
          <a:custGeom>
            <a:avLst/>
            <a:gdLst>
              <a:gd name="T0" fmla="*/ 0 w 21600"/>
              <a:gd name="T1" fmla="*/ 0 h 21600"/>
              <a:gd name="T2" fmla="*/ 827087 w 21600"/>
              <a:gd name="T3" fmla="*/ 792163 h 21600"/>
              <a:gd name="T4" fmla="*/ 0 w 21600"/>
              <a:gd name="T5" fmla="*/ 7921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5" name="Arc 11"/>
          <p:cNvSpPr>
            <a:spLocks/>
          </p:cNvSpPr>
          <p:nvPr/>
        </p:nvSpPr>
        <p:spPr bwMode="auto">
          <a:xfrm rot="2565765" flipH="1">
            <a:off x="827088" y="4581525"/>
            <a:ext cx="827087" cy="792163"/>
          </a:xfrm>
          <a:custGeom>
            <a:avLst/>
            <a:gdLst>
              <a:gd name="T0" fmla="*/ 0 w 21600"/>
              <a:gd name="T1" fmla="*/ 0 h 21600"/>
              <a:gd name="T2" fmla="*/ 827087 w 21600"/>
              <a:gd name="T3" fmla="*/ 792163 h 21600"/>
              <a:gd name="T4" fmla="*/ 0 w 21600"/>
              <a:gd name="T5" fmla="*/ 7921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4356050" y="4059069"/>
            <a:ext cx="38163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ยีนแต่ละตำแหน่งแสดงออกอย่างอิสระ</a:t>
            </a:r>
          </a:p>
        </p:txBody>
      </p:sp>
      <p:sp>
        <p:nvSpPr>
          <p:cNvPr id="47117" name="AutoShape 13"/>
          <p:cNvSpPr>
            <a:spLocks/>
          </p:cNvSpPr>
          <p:nvPr/>
        </p:nvSpPr>
        <p:spPr bwMode="auto">
          <a:xfrm>
            <a:off x="3851920" y="3356992"/>
            <a:ext cx="288032" cy="2376264"/>
          </a:xfrm>
          <a:prstGeom prst="rightBrace">
            <a:avLst>
              <a:gd name="adj1" fmla="val 121411"/>
              <a:gd name="adj2" fmla="val 50000"/>
            </a:avLst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4"/>
          <p:cNvSpPr>
            <a:spLocks noChangeShapeType="1"/>
          </p:cNvSpPr>
          <p:nvPr/>
        </p:nvSpPr>
        <p:spPr bwMode="auto">
          <a:xfrm>
            <a:off x="1116013" y="909638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8131" name="Line 5"/>
          <p:cNvSpPr>
            <a:spLocks noChangeShapeType="1"/>
          </p:cNvSpPr>
          <p:nvPr/>
        </p:nvSpPr>
        <p:spPr bwMode="auto">
          <a:xfrm>
            <a:off x="1547813" y="909638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684213" y="13414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B</a:t>
            </a:r>
            <a:endParaRPr lang="th-TH" b="1">
              <a:latin typeface="Tahoma" pitchFamily="34" charset="0"/>
            </a:endParaRP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1619250" y="13414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b</a:t>
            </a:r>
            <a:endParaRPr lang="th-TH" b="1">
              <a:latin typeface="Tahoma" pitchFamily="34" charset="0"/>
            </a:endParaRPr>
          </a:p>
        </p:txBody>
      </p:sp>
      <p:sp>
        <p:nvSpPr>
          <p:cNvPr id="48134" name="Text Box 8"/>
          <p:cNvSpPr txBox="1">
            <a:spLocks noChangeArrowheads="1"/>
          </p:cNvSpPr>
          <p:nvPr/>
        </p:nvSpPr>
        <p:spPr bwMode="auto">
          <a:xfrm>
            <a:off x="755650" y="24685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c</a:t>
            </a:r>
            <a:endParaRPr lang="th-TH" b="1">
              <a:latin typeface="Tahoma" pitchFamily="34" charset="0"/>
            </a:endParaRPr>
          </a:p>
        </p:txBody>
      </p:sp>
      <p:sp>
        <p:nvSpPr>
          <p:cNvPr id="48135" name="Text Box 9"/>
          <p:cNvSpPr txBox="1">
            <a:spLocks noChangeArrowheads="1"/>
          </p:cNvSpPr>
          <p:nvPr/>
        </p:nvSpPr>
        <p:spPr bwMode="auto">
          <a:xfrm>
            <a:off x="1619250" y="24685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c</a:t>
            </a:r>
            <a:endParaRPr lang="th-TH" b="1">
              <a:latin typeface="Tahoma" pitchFamily="34" charset="0"/>
            </a:endParaRPr>
          </a:p>
        </p:txBody>
      </p:sp>
      <p:sp>
        <p:nvSpPr>
          <p:cNvPr id="48136" name="Arc 11"/>
          <p:cNvSpPr>
            <a:spLocks/>
          </p:cNvSpPr>
          <p:nvPr/>
        </p:nvSpPr>
        <p:spPr bwMode="auto">
          <a:xfrm rot="19247900" flipH="1">
            <a:off x="307975" y="1836738"/>
            <a:ext cx="827088" cy="852487"/>
          </a:xfrm>
          <a:custGeom>
            <a:avLst/>
            <a:gdLst>
              <a:gd name="T0" fmla="*/ 0 w 21600"/>
              <a:gd name="T1" fmla="*/ 0 h 23241"/>
              <a:gd name="T2" fmla="*/ 824714 w 21600"/>
              <a:gd name="T3" fmla="*/ 852487 h 23241"/>
              <a:gd name="T4" fmla="*/ 0 w 21600"/>
              <a:gd name="T5" fmla="*/ 792295 h 23241"/>
              <a:gd name="T6" fmla="*/ 0 60000 65536"/>
              <a:gd name="T7" fmla="*/ 0 60000 65536"/>
              <a:gd name="T8" fmla="*/ 0 60000 65536"/>
              <a:gd name="T9" fmla="*/ 0 w 21600"/>
              <a:gd name="T10" fmla="*/ 0 h 23241"/>
              <a:gd name="T11" fmla="*/ 21600 w 21600"/>
              <a:gd name="T12" fmla="*/ 23241 h 232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24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47"/>
                  <a:pt x="21579" y="22694"/>
                  <a:pt x="21537" y="23240"/>
                </a:cubicBezTo>
              </a:path>
              <a:path w="21600" h="2324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47"/>
                  <a:pt x="21579" y="22694"/>
                  <a:pt x="21537" y="2324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4859338" y="1757363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ahoma" pitchFamily="34" charset="0"/>
              </a:rPr>
              <a:t>Recessive </a:t>
            </a:r>
            <a:r>
              <a:rPr lang="en-US" sz="2800" b="1" dirty="0" smtClean="0">
                <a:latin typeface="Tahoma" pitchFamily="34" charset="0"/>
              </a:rPr>
              <a:t>epistasis </a:t>
            </a:r>
            <a:endParaRPr lang="th-TH" sz="2800" b="1" dirty="0">
              <a:latin typeface="Tahoma" pitchFamily="34" charset="0"/>
            </a:endParaRPr>
          </a:p>
        </p:txBody>
      </p:sp>
      <p:sp>
        <p:nvSpPr>
          <p:cNvPr id="48138" name="AutoShape 13"/>
          <p:cNvSpPr>
            <a:spLocks/>
          </p:cNvSpPr>
          <p:nvPr/>
        </p:nvSpPr>
        <p:spPr bwMode="auto">
          <a:xfrm>
            <a:off x="4499992" y="908720"/>
            <a:ext cx="289496" cy="2375818"/>
          </a:xfrm>
          <a:prstGeom prst="rightBrace">
            <a:avLst>
              <a:gd name="adj1" fmla="val 104805"/>
              <a:gd name="adj2" fmla="val 50000"/>
            </a:avLst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755650" y="2492375"/>
            <a:ext cx="3744913" cy="406400"/>
          </a:xfrm>
          <a:prstGeom prst="rect">
            <a:avLst/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ahoma" pitchFamily="34" charset="0"/>
              </a:rPr>
              <a:t>                   homo. recessive</a:t>
            </a:r>
            <a:endParaRPr lang="th-TH" sz="2000" b="1">
              <a:latin typeface="Tahoma" pitchFamily="34" charset="0"/>
            </a:endParaRPr>
          </a:p>
        </p:txBody>
      </p:sp>
      <p:sp>
        <p:nvSpPr>
          <p:cNvPr id="48140" name="Line 15"/>
          <p:cNvSpPr>
            <a:spLocks noChangeShapeType="1"/>
          </p:cNvSpPr>
          <p:nvPr/>
        </p:nvSpPr>
        <p:spPr bwMode="auto">
          <a:xfrm flipV="1">
            <a:off x="2124075" y="155733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8141" name="Line 16"/>
          <p:cNvSpPr>
            <a:spLocks noChangeShapeType="1"/>
          </p:cNvSpPr>
          <p:nvPr/>
        </p:nvSpPr>
        <p:spPr bwMode="auto">
          <a:xfrm>
            <a:off x="2627313" y="1268413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8142" name="Line 17"/>
          <p:cNvSpPr>
            <a:spLocks noChangeShapeType="1"/>
          </p:cNvSpPr>
          <p:nvPr/>
        </p:nvSpPr>
        <p:spPr bwMode="auto">
          <a:xfrm flipH="1">
            <a:off x="2627313" y="1268413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8143" name="Text Box 18"/>
          <p:cNvSpPr txBox="1">
            <a:spLocks noChangeArrowheads="1"/>
          </p:cNvSpPr>
          <p:nvPr/>
        </p:nvSpPr>
        <p:spPr bwMode="auto">
          <a:xfrm>
            <a:off x="611188" y="3573463"/>
            <a:ext cx="78486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6600CC"/>
                </a:solidFill>
                <a:latin typeface="Tahoma" pitchFamily="34" charset="0"/>
              </a:rPr>
              <a:t>เมื่อตำแหน่งยีนที่เป็น  </a:t>
            </a:r>
            <a:r>
              <a:rPr lang="en-US" sz="3200" b="1">
                <a:solidFill>
                  <a:srgbClr val="6600CC"/>
                </a:solidFill>
                <a:latin typeface="Tahoma" pitchFamily="34" charset="0"/>
              </a:rPr>
              <a:t>homo. Recessive </a:t>
            </a:r>
            <a:r>
              <a:rPr lang="th-TH" sz="3200" b="1">
                <a:solidFill>
                  <a:srgbClr val="6600CC"/>
                </a:solidFill>
                <a:latin typeface="Tahoma" pitchFamily="34" charset="0"/>
              </a:rPr>
              <a:t> จะข่มการแสดงออกของยีนตำแหน่งอื่น </a:t>
            </a:r>
          </a:p>
          <a:p>
            <a:pPr>
              <a:spcBef>
                <a:spcPct val="50000"/>
              </a:spcBef>
            </a:pPr>
            <a:endParaRPr lang="th-TH" sz="3200" b="1">
              <a:solidFill>
                <a:srgbClr val="6600CC"/>
              </a:solidFill>
              <a:latin typeface="Tahoma" pitchFamily="34" charset="0"/>
            </a:endParaRPr>
          </a:p>
        </p:txBody>
      </p:sp>
      <p:sp>
        <p:nvSpPr>
          <p:cNvPr id="48144" name="Text Box 20"/>
          <p:cNvSpPr txBox="1">
            <a:spLocks noChangeArrowheads="1"/>
          </p:cNvSpPr>
          <p:nvPr/>
        </p:nvSpPr>
        <p:spPr bwMode="auto">
          <a:xfrm>
            <a:off x="468313" y="191611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/>
              <a:t>ข่ม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4"/>
          <p:cNvSpPr>
            <a:spLocks noChangeShapeType="1"/>
          </p:cNvSpPr>
          <p:nvPr/>
        </p:nvSpPr>
        <p:spPr bwMode="auto">
          <a:xfrm>
            <a:off x="1116013" y="909638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50179" name="Line 5"/>
          <p:cNvSpPr>
            <a:spLocks noChangeShapeType="1"/>
          </p:cNvSpPr>
          <p:nvPr/>
        </p:nvSpPr>
        <p:spPr bwMode="auto">
          <a:xfrm>
            <a:off x="1547813" y="909638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684213" y="13414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A</a:t>
            </a:r>
            <a:endParaRPr lang="th-TH" b="1">
              <a:latin typeface="Tahoma" pitchFamily="34" charset="0"/>
            </a:endParaRP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1619250" y="1341438"/>
            <a:ext cx="43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ahoma" pitchFamily="34" charset="0"/>
              </a:rPr>
              <a:t>a</a:t>
            </a:r>
            <a:endParaRPr lang="th-TH" b="1" dirty="0">
              <a:latin typeface="Tahoma" pitchFamily="34" charset="0"/>
            </a:endParaRPr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683568" y="24685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B</a:t>
            </a:r>
            <a:endParaRPr lang="th-TH" b="1" dirty="0">
              <a:latin typeface="Tahoma" pitchFamily="34" charset="0"/>
            </a:endParaRPr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1619250" y="24685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B</a:t>
            </a:r>
            <a:endParaRPr lang="th-TH" b="1">
              <a:latin typeface="Tahoma" pitchFamily="34" charset="0"/>
            </a:endParaRPr>
          </a:p>
        </p:txBody>
      </p:sp>
      <p:sp>
        <p:nvSpPr>
          <p:cNvPr id="50184" name="Arc 10"/>
          <p:cNvSpPr>
            <a:spLocks/>
          </p:cNvSpPr>
          <p:nvPr/>
        </p:nvSpPr>
        <p:spPr bwMode="auto">
          <a:xfrm rot="19247900" flipH="1">
            <a:off x="365667" y="1816193"/>
            <a:ext cx="724810" cy="747826"/>
          </a:xfrm>
          <a:custGeom>
            <a:avLst/>
            <a:gdLst>
              <a:gd name="T0" fmla="*/ 0 w 21600"/>
              <a:gd name="T1" fmla="*/ 0 h 23241"/>
              <a:gd name="T2" fmla="*/ 824714 w 21600"/>
              <a:gd name="T3" fmla="*/ 852487 h 23241"/>
              <a:gd name="T4" fmla="*/ 0 w 21600"/>
              <a:gd name="T5" fmla="*/ 792295 h 23241"/>
              <a:gd name="T6" fmla="*/ 0 60000 65536"/>
              <a:gd name="T7" fmla="*/ 0 60000 65536"/>
              <a:gd name="T8" fmla="*/ 0 60000 65536"/>
              <a:gd name="T9" fmla="*/ 0 w 21600"/>
              <a:gd name="T10" fmla="*/ 0 h 23241"/>
              <a:gd name="T11" fmla="*/ 21600 w 21600"/>
              <a:gd name="T12" fmla="*/ 23241 h 232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24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47"/>
                  <a:pt x="21579" y="22694"/>
                  <a:pt x="21537" y="23240"/>
                </a:cubicBezTo>
              </a:path>
              <a:path w="21600" h="2324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47"/>
                  <a:pt x="21579" y="22694"/>
                  <a:pt x="21537" y="2324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0185" name="Text Box 11"/>
          <p:cNvSpPr txBox="1">
            <a:spLocks noChangeArrowheads="1"/>
          </p:cNvSpPr>
          <p:nvPr/>
        </p:nvSpPr>
        <p:spPr bwMode="auto">
          <a:xfrm>
            <a:off x="4859338" y="1757363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ahoma" pitchFamily="34" charset="0"/>
              </a:rPr>
              <a:t>Dominant </a:t>
            </a:r>
            <a:r>
              <a:rPr lang="en-US" sz="2800" b="1" dirty="0" smtClean="0">
                <a:latin typeface="Tahoma" pitchFamily="34" charset="0"/>
              </a:rPr>
              <a:t>epistasis </a:t>
            </a:r>
            <a:endParaRPr lang="th-TH" sz="2800" b="1" dirty="0">
              <a:latin typeface="Tahoma" pitchFamily="34" charset="0"/>
            </a:endParaRPr>
          </a:p>
        </p:txBody>
      </p:sp>
      <p:sp>
        <p:nvSpPr>
          <p:cNvPr id="50186" name="AutoShape 12"/>
          <p:cNvSpPr>
            <a:spLocks/>
          </p:cNvSpPr>
          <p:nvPr/>
        </p:nvSpPr>
        <p:spPr bwMode="auto">
          <a:xfrm>
            <a:off x="4572000" y="549275"/>
            <a:ext cx="217488" cy="2735263"/>
          </a:xfrm>
          <a:prstGeom prst="rightBrace">
            <a:avLst>
              <a:gd name="adj1" fmla="val 104805"/>
              <a:gd name="adj2" fmla="val 50000"/>
            </a:avLst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0187" name="Line 14"/>
          <p:cNvSpPr>
            <a:spLocks noChangeShapeType="1"/>
          </p:cNvSpPr>
          <p:nvPr/>
        </p:nvSpPr>
        <p:spPr bwMode="auto">
          <a:xfrm flipV="1">
            <a:off x="2124075" y="155733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th-TH"/>
          </a:p>
        </p:txBody>
      </p:sp>
      <p:sp>
        <p:nvSpPr>
          <p:cNvPr id="50188" name="Line 15"/>
          <p:cNvSpPr>
            <a:spLocks noChangeShapeType="1"/>
          </p:cNvSpPr>
          <p:nvPr/>
        </p:nvSpPr>
        <p:spPr bwMode="auto">
          <a:xfrm>
            <a:off x="2627313" y="1268413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50189" name="Line 16"/>
          <p:cNvSpPr>
            <a:spLocks noChangeShapeType="1"/>
          </p:cNvSpPr>
          <p:nvPr/>
        </p:nvSpPr>
        <p:spPr bwMode="auto">
          <a:xfrm flipH="1">
            <a:off x="2627313" y="1268413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50190" name="Text Box 17"/>
          <p:cNvSpPr txBox="1">
            <a:spLocks noChangeArrowheads="1"/>
          </p:cNvSpPr>
          <p:nvPr/>
        </p:nvSpPr>
        <p:spPr bwMode="auto">
          <a:xfrm>
            <a:off x="611188" y="3573463"/>
            <a:ext cx="78486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6600CC"/>
                </a:solidFill>
                <a:latin typeface="Tahoma" pitchFamily="34" charset="0"/>
              </a:rPr>
              <a:t>เมื่อตำแหน่งยีนที่เป็น  </a:t>
            </a:r>
            <a:r>
              <a:rPr lang="en-US" sz="3200" b="1" dirty="0">
                <a:solidFill>
                  <a:srgbClr val="6600CC"/>
                </a:solidFill>
                <a:latin typeface="Tahoma" pitchFamily="34" charset="0"/>
              </a:rPr>
              <a:t>homo. </a:t>
            </a:r>
            <a:r>
              <a:rPr lang="en-US" sz="3200" b="1" dirty="0" smtClean="0">
                <a:solidFill>
                  <a:srgbClr val="6600CC"/>
                </a:solidFill>
                <a:latin typeface="Tahoma" pitchFamily="34" charset="0"/>
              </a:rPr>
              <a:t>Dominant </a:t>
            </a:r>
            <a:r>
              <a:rPr lang="th-TH" sz="3200" b="1" dirty="0" smtClean="0">
                <a:solidFill>
                  <a:srgbClr val="6600CC"/>
                </a:solidFill>
                <a:latin typeface="Tahoma" pitchFamily="34" charset="0"/>
              </a:rPr>
              <a:t> </a:t>
            </a:r>
            <a:r>
              <a:rPr lang="th-TH" sz="3200" b="1" dirty="0">
                <a:solidFill>
                  <a:srgbClr val="6600CC"/>
                </a:solidFill>
                <a:latin typeface="Tahoma" pitchFamily="34" charset="0"/>
              </a:rPr>
              <a:t>จะข่มการแสดงออกของยีนตำแหน่งอื่น </a:t>
            </a:r>
          </a:p>
          <a:p>
            <a:pPr>
              <a:spcBef>
                <a:spcPct val="50000"/>
              </a:spcBef>
            </a:pPr>
            <a:endParaRPr lang="th-TH" sz="3200" b="1" dirty="0">
              <a:solidFill>
                <a:srgbClr val="6600CC"/>
              </a:solidFill>
              <a:latin typeface="Tahoma" pitchFamily="34" charset="0"/>
            </a:endParaRPr>
          </a:p>
        </p:txBody>
      </p:sp>
      <p:sp>
        <p:nvSpPr>
          <p:cNvPr id="50191" name="Text Box 18"/>
          <p:cNvSpPr txBox="1">
            <a:spLocks noChangeArrowheads="1"/>
          </p:cNvSpPr>
          <p:nvPr/>
        </p:nvSpPr>
        <p:spPr bwMode="auto">
          <a:xfrm>
            <a:off x="468313" y="191611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/>
              <a:t>ข่ม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55650" y="2492375"/>
            <a:ext cx="3744913" cy="400110"/>
          </a:xfrm>
          <a:prstGeom prst="rect">
            <a:avLst/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ahoma" pitchFamily="34" charset="0"/>
              </a:rPr>
              <a:t>                   homo. </a:t>
            </a:r>
            <a:r>
              <a:rPr lang="en-US" sz="2000" b="1" dirty="0" smtClean="0">
                <a:latin typeface="Tahoma" pitchFamily="34" charset="0"/>
              </a:rPr>
              <a:t>dominant</a:t>
            </a:r>
            <a:endParaRPr lang="th-TH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609600" y="188913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3. Multiple allele 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idx="1"/>
          </p:nvPr>
        </p:nvSpPr>
        <p:spPr>
          <a:xfrm>
            <a:off x="323850" y="908720"/>
            <a:ext cx="8424863" cy="1439862"/>
          </a:xfrm>
          <a:noFill/>
        </p:spPr>
        <p:txBody>
          <a:bodyPr/>
          <a:lstStyle/>
          <a:p>
            <a:pPr eaLnBrk="1" hangingPunct="1"/>
            <a:r>
              <a:rPr lang="en-US" sz="2800" b="1" dirty="0" smtClean="0">
                <a:cs typeface="Tahoma" pitchFamily="34" charset="0"/>
              </a:rPr>
              <a:t>:  </a:t>
            </a:r>
            <a:r>
              <a:rPr lang="th-TH" sz="2800" b="1" dirty="0" smtClean="0">
                <a:cs typeface="Tahoma" pitchFamily="34" charset="0"/>
              </a:rPr>
              <a:t>การควบคุมการแสดงออกยีน ณ </a:t>
            </a:r>
            <a:r>
              <a:rPr lang="en-US" sz="2800" b="1" dirty="0" smtClean="0">
                <a:cs typeface="Tahoma" pitchFamily="34" charset="0"/>
              </a:rPr>
              <a:t>locus </a:t>
            </a:r>
            <a:r>
              <a:rPr lang="th-TH" sz="2800" b="1" dirty="0" smtClean="0">
                <a:cs typeface="Tahoma" pitchFamily="34" charset="0"/>
              </a:rPr>
              <a:t>หนึ่งประกอบด้วยยีนที่มี</a:t>
            </a:r>
            <a:r>
              <a:rPr lang="en-US" sz="2800" b="1" dirty="0" smtClean="0">
                <a:cs typeface="Tahoma" pitchFamily="34" charset="0"/>
              </a:rPr>
              <a:t> allele </a:t>
            </a:r>
            <a:r>
              <a:rPr lang="th-TH" sz="2800" b="1" dirty="0" smtClean="0">
                <a:cs typeface="Tahoma" pitchFamily="34" charset="0"/>
              </a:rPr>
              <a:t>มากกว่า 2 อัลลีล ขึ้นไป</a:t>
            </a:r>
          </a:p>
          <a:p>
            <a:pPr eaLnBrk="1" hangingPunct="1"/>
            <a:r>
              <a:rPr lang="th-TH" sz="2800" b="1" dirty="0" smtClean="0">
                <a:cs typeface="Tahoma" pitchFamily="34" charset="0"/>
              </a:rPr>
              <a:t>เช่น กรุ๊ปเลือด ระบบ </a:t>
            </a:r>
            <a:r>
              <a:rPr lang="en-US" sz="2800" b="1" dirty="0" smtClean="0">
                <a:cs typeface="Tahoma" pitchFamily="34" charset="0"/>
              </a:rPr>
              <a:t>ABO</a:t>
            </a:r>
            <a:r>
              <a:rPr lang="th-TH" sz="2800" b="1" dirty="0" smtClean="0"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200" b="1" dirty="0" smtClean="0">
              <a:cs typeface="Tahoma" pitchFamily="34" charset="0"/>
            </a:endParaRPr>
          </a:p>
        </p:txBody>
      </p:sp>
      <p:sp>
        <p:nvSpPr>
          <p:cNvPr id="52228" name="Text Box 6"/>
          <p:cNvSpPr txBox="1">
            <a:spLocks noChangeArrowheads="1"/>
          </p:cNvSpPr>
          <p:nvPr/>
        </p:nvSpPr>
        <p:spPr bwMode="auto">
          <a:xfrm>
            <a:off x="4716463" y="2852738"/>
            <a:ext cx="3581400" cy="345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, I </a:t>
            </a:r>
            <a:r>
              <a:rPr kumimoji="0" lang="en-US" sz="40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O</a:t>
            </a: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   =  Type A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B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B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, I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B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O 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  = Type B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sz="4000" b="1">
                <a:solidFill>
                  <a:srgbClr val="00CC99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00CC99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B</a:t>
            </a:r>
            <a:r>
              <a:rPr kumimoji="0" lang="en-US" sz="4000" b="1" baseline="3000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kumimoji="0" lang="en-US" sz="4000" b="1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Type AB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sz="4000" b="1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O</a:t>
            </a:r>
            <a:r>
              <a:rPr kumimoji="0" lang="en-US" sz="4000" b="1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O</a:t>
            </a:r>
            <a:r>
              <a:rPr kumimoji="0" lang="en-US" sz="4000" b="1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  =  Type O</a:t>
            </a:r>
          </a:p>
        </p:txBody>
      </p:sp>
      <p:sp>
        <p:nvSpPr>
          <p:cNvPr id="52229" name="Oval 7"/>
          <p:cNvSpPr>
            <a:spLocks noChangeArrowheads="1"/>
          </p:cNvSpPr>
          <p:nvPr/>
        </p:nvSpPr>
        <p:spPr bwMode="auto">
          <a:xfrm>
            <a:off x="1905000" y="2609056"/>
            <a:ext cx="2286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2230" name="Oval 8"/>
          <p:cNvSpPr>
            <a:spLocks noChangeArrowheads="1"/>
          </p:cNvSpPr>
          <p:nvPr/>
        </p:nvSpPr>
        <p:spPr bwMode="auto">
          <a:xfrm>
            <a:off x="1905000" y="4133056"/>
            <a:ext cx="2286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2231" name="Oval 9"/>
          <p:cNvSpPr>
            <a:spLocks noChangeArrowheads="1"/>
          </p:cNvSpPr>
          <p:nvPr/>
        </p:nvSpPr>
        <p:spPr bwMode="auto">
          <a:xfrm>
            <a:off x="2209800" y="2609056"/>
            <a:ext cx="2286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2232" name="Oval 10"/>
          <p:cNvSpPr>
            <a:spLocks noChangeArrowheads="1"/>
          </p:cNvSpPr>
          <p:nvPr/>
        </p:nvSpPr>
        <p:spPr bwMode="auto">
          <a:xfrm>
            <a:off x="2209800" y="4133056"/>
            <a:ext cx="2286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2990056"/>
            <a:ext cx="2209800" cy="701675"/>
            <a:chOff x="3888" y="2112"/>
            <a:chExt cx="1392" cy="442"/>
          </a:xfrm>
        </p:grpSpPr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3888" y="2304"/>
              <a:ext cx="144" cy="4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4128" y="2112"/>
              <a:ext cx="115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4000" b="1">
                  <a:solidFill>
                    <a:srgbClr val="6600CC"/>
                  </a:solidFill>
                  <a:latin typeface="Angsana New" pitchFamily="18" charset="-34"/>
                  <a:cs typeface="Angsana New" pitchFamily="18" charset="-34"/>
                </a:rPr>
                <a:t>I</a:t>
              </a:r>
              <a:r>
                <a:rPr kumimoji="0" lang="en-US" sz="4000" b="1" baseline="30000">
                  <a:solidFill>
                    <a:srgbClr val="6600CC"/>
                  </a:solidFill>
                  <a:latin typeface="Angsana New" pitchFamily="18" charset="-34"/>
                  <a:cs typeface="Angsana New" pitchFamily="18" charset="-34"/>
                </a:rPr>
                <a:t>A</a:t>
              </a:r>
              <a:r>
                <a:rPr kumimoji="0" lang="en-US" sz="4000" b="1">
                  <a:solidFill>
                    <a:schemeClr val="accent1"/>
                  </a:solidFill>
                  <a:latin typeface="Angsana New" pitchFamily="18" charset="-34"/>
                  <a:cs typeface="Angsana New" pitchFamily="18" charset="-34"/>
                </a:rPr>
                <a:t>, </a:t>
              </a:r>
              <a:r>
                <a:rPr kumimoji="0" lang="en-US" sz="4000" b="1">
                  <a:latin typeface="Angsana New" pitchFamily="18" charset="-34"/>
                  <a:cs typeface="Angsana New" pitchFamily="18" charset="-34"/>
                </a:rPr>
                <a:t>I </a:t>
              </a:r>
              <a:r>
                <a:rPr kumimoji="0" lang="en-US" sz="4000" b="1" baseline="30000">
                  <a:latin typeface="Angsana New" pitchFamily="18" charset="-34"/>
                  <a:cs typeface="Angsana New" pitchFamily="18" charset="-34"/>
                </a:rPr>
                <a:t>B</a:t>
              </a:r>
              <a:r>
                <a:rPr kumimoji="0" lang="en-US" sz="4000" b="1">
                  <a:solidFill>
                    <a:schemeClr val="accent1"/>
                  </a:solidFill>
                  <a:latin typeface="Angsana New" pitchFamily="18" charset="-34"/>
                  <a:cs typeface="Angsana New" pitchFamily="18" charset="-34"/>
                </a:rPr>
                <a:t>, </a:t>
              </a:r>
              <a:r>
                <a:rPr kumimoji="0" lang="en-US" sz="4000" b="1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I </a:t>
              </a:r>
              <a:r>
                <a:rPr kumimoji="0" lang="en-US" sz="4000" b="1" baseline="30000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O</a:t>
              </a:r>
              <a:endParaRPr kumimoji="0" lang="en-US" sz="4000" b="1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</p:grpSp>
      <p:sp>
        <p:nvSpPr>
          <p:cNvPr id="52234" name="Rectangle 14"/>
          <p:cNvSpPr>
            <a:spLocks noChangeArrowheads="1"/>
          </p:cNvSpPr>
          <p:nvPr/>
        </p:nvSpPr>
        <p:spPr bwMode="auto">
          <a:xfrm>
            <a:off x="304800" y="2913856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kumimoji="0" lang="en-US" sz="40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40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kumimoji="0" lang="en-US" sz="4000" b="1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I </a:t>
            </a:r>
            <a:r>
              <a:rPr kumimoji="0" lang="en-US" sz="4000" b="1" baseline="30000">
                <a:latin typeface="Angsana New" pitchFamily="18" charset="-34"/>
                <a:cs typeface="Angsana New" pitchFamily="18" charset="-34"/>
              </a:rPr>
              <a:t>B</a:t>
            </a:r>
            <a:r>
              <a:rPr kumimoji="0" lang="en-US" sz="4000" b="1" baseline="3000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solidFill>
                  <a:srgbClr val="00CC99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kumimoji="0" lang="en-US" sz="4000" b="1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I </a:t>
            </a:r>
            <a:r>
              <a:rPr kumimoji="0" lang="en-US" sz="4000" b="1" baseline="30000">
                <a:solidFill>
                  <a:srgbClr val="FF00FF"/>
                </a:solidFill>
                <a:latin typeface="Angsana New" pitchFamily="18" charset="-34"/>
                <a:cs typeface="Angsana New" pitchFamily="18" charset="-34"/>
              </a:rPr>
              <a:t>O</a:t>
            </a:r>
          </a:p>
        </p:txBody>
      </p:sp>
      <p:sp>
        <p:nvSpPr>
          <p:cNvPr id="52235" name="Rectangle 15"/>
          <p:cNvSpPr>
            <a:spLocks noChangeArrowheads="1"/>
          </p:cNvSpPr>
          <p:nvPr/>
        </p:nvSpPr>
        <p:spPr bwMode="auto">
          <a:xfrm>
            <a:off x="1905000" y="3294856"/>
            <a:ext cx="2286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idx="1"/>
          </p:nvPr>
        </p:nvSpPr>
        <p:spPr>
          <a:xfrm>
            <a:off x="762000" y="381000"/>
            <a:ext cx="8077200" cy="5867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smtClean="0"/>
              <a:t>Example: coat color in mammals as shown above for gene "C" In this case...</a:t>
            </a:r>
            <a:br>
              <a:rPr lang="en-US" sz="2400" b="1" dirty="0" smtClean="0"/>
            </a:br>
            <a:r>
              <a:rPr lang="en-US" sz="2400" b="1" dirty="0" smtClean="0"/>
              <a:t>agouti (C) &gt; chinchilla (silver) </a:t>
            </a:r>
            <a:r>
              <a:rPr lang="en-US" sz="2400" b="1" dirty="0" err="1" smtClean="0"/>
              <a:t>c</a:t>
            </a:r>
            <a:r>
              <a:rPr lang="en-US" sz="2400" b="1" baseline="30000" dirty="0" err="1" smtClean="0"/>
              <a:t>ch</a:t>
            </a:r>
            <a:r>
              <a:rPr lang="en-US" sz="2400" b="1" dirty="0" smtClean="0"/>
              <a:t> &gt; Himalayan (</a:t>
            </a:r>
            <a:r>
              <a:rPr lang="en-US" sz="2400" b="1" dirty="0" err="1" smtClean="0"/>
              <a:t>c</a:t>
            </a:r>
            <a:r>
              <a:rPr lang="en-US" sz="2400" b="1" baseline="30000" dirty="0" err="1" smtClean="0"/>
              <a:t>h</a:t>
            </a:r>
            <a:r>
              <a:rPr lang="en-US" sz="2400" b="1" dirty="0" smtClean="0"/>
              <a:t>) &gt; albino (c</a:t>
            </a:r>
            <a:r>
              <a:rPr lang="en-US" sz="2400" b="1" baseline="30000" dirty="0" smtClean="0"/>
              <a:t>a</a:t>
            </a:r>
            <a:r>
              <a:rPr lang="en-US" sz="2400" b="1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hlinkClick r:id="rId2"/>
              </a:rPr>
              <a:t>  </a:t>
            </a:r>
            <a:r>
              <a:rPr lang="en-US" dirty="0" smtClean="0">
                <a:hlinkClick r:id="rId3"/>
              </a:rPr>
              <a:t> </a:t>
            </a:r>
            <a:endParaRPr lang="en-US" dirty="0" smtClean="0"/>
          </a:p>
        </p:txBody>
      </p:sp>
      <p:pic>
        <p:nvPicPr>
          <p:cNvPr id="53251" name="Picture 5" descr="040705noch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3443288"/>
            <a:ext cx="1524000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6" descr="21">
            <a:hlinkClick r:id="rId2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28888" y="3429000"/>
            <a:ext cx="16764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7" descr="himalayan">
            <a:hlinkClick r:id="rId2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19688" y="3500438"/>
            <a:ext cx="16764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8" descr="artemis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05688" y="3495675"/>
            <a:ext cx="14366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71488" y="4892675"/>
            <a:ext cx="8367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sz="36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agouti (C) &gt; chinchilla (silver) c</a:t>
            </a:r>
            <a:r>
              <a:rPr kumimoji="0" lang="en-US" sz="36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ch</a:t>
            </a:r>
            <a:r>
              <a:rPr kumimoji="0" lang="en-US" sz="36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 &gt; Himalayan (c</a:t>
            </a:r>
            <a:r>
              <a:rPr kumimoji="0" lang="en-US" sz="36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h</a:t>
            </a:r>
            <a:r>
              <a:rPr kumimoji="0" lang="en-US" sz="36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) &gt; albino (c</a:t>
            </a:r>
            <a:r>
              <a:rPr kumimoji="0" lang="en-US" sz="3600" b="1" baseline="30000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kumimoji="0" lang="en-US" sz="3600" b="1">
                <a:solidFill>
                  <a:srgbClr val="6600CC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kumimoji="0" lang="en-US" sz="4000" b="1">
              <a:solidFill>
                <a:srgbClr val="6600CC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 descr="img0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772816"/>
            <a:ext cx="46482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Text Box 5"/>
          <p:cNvSpPr txBox="1">
            <a:spLocks noChangeArrowheads="1"/>
          </p:cNvSpPr>
          <p:nvPr/>
        </p:nvSpPr>
        <p:spPr bwMode="auto">
          <a:xfrm>
            <a:off x="303213" y="273050"/>
            <a:ext cx="87630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sz="3600" b="1">
                <a:solidFill>
                  <a:srgbClr val="0000CC"/>
                </a:solidFill>
                <a:latin typeface="Tahoma" pitchFamily="34" charset="0"/>
              </a:rPr>
              <a:t>4. Pleiotropic gene</a:t>
            </a:r>
            <a:r>
              <a:rPr kumimoji="0" lang="en-US" sz="3600" b="1">
                <a:solidFill>
                  <a:schemeClr val="hlink"/>
                </a:solidFill>
                <a:latin typeface="Tahoma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sz="3200" b="1">
                <a:solidFill>
                  <a:schemeClr val="hlink"/>
                </a:solidFill>
                <a:latin typeface="Tahoma" pitchFamily="34" charset="0"/>
              </a:rPr>
              <a:t>:</a:t>
            </a:r>
            <a:r>
              <a:rPr kumimoji="0" lang="th-TH" sz="3200" b="1">
                <a:latin typeface="Tahoma" pitchFamily="34" charset="0"/>
              </a:rPr>
              <a:t>  การที่ยีน  1 คู่ ควบคุมการแสดงออกของลักษณะได้มากกว่า 1 ลักษณะ</a:t>
            </a:r>
            <a:r>
              <a:rPr kumimoji="0" lang="en-US" sz="3200" b="1">
                <a:latin typeface="Tahoma" pitchFamily="34" charset="0"/>
              </a:rPr>
              <a:t> </a:t>
            </a:r>
            <a:endParaRPr kumimoji="0" lang="th-TH" sz="3200" b="1">
              <a:latin typeface="Tahoma" pitchFamily="34" charset="0"/>
            </a:endParaRPr>
          </a:p>
        </p:txBody>
      </p:sp>
      <p:sp>
        <p:nvSpPr>
          <p:cNvPr id="54276" name="Text Box 6"/>
          <p:cNvSpPr txBox="1">
            <a:spLocks noChangeArrowheads="1"/>
          </p:cNvSpPr>
          <p:nvPr/>
        </p:nvSpPr>
        <p:spPr bwMode="auto">
          <a:xfrm>
            <a:off x="103037" y="5373216"/>
            <a:ext cx="9067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b="1" dirty="0">
                <a:solidFill>
                  <a:srgbClr val="0000CC"/>
                </a:solidFill>
                <a:latin typeface="Tahoma" pitchFamily="34" charset="0"/>
              </a:rPr>
              <a:t>เช่น</a:t>
            </a:r>
            <a:r>
              <a:rPr kumimoji="0" lang="en-US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th-TH" b="1" dirty="0">
                <a:solidFill>
                  <a:srgbClr val="0000CC"/>
                </a:solidFill>
                <a:latin typeface="Tahoma" pitchFamily="34" charset="0"/>
              </a:rPr>
              <a:t>ยีน </a:t>
            </a:r>
            <a:r>
              <a:rPr kumimoji="0" lang="en-US" b="1" dirty="0">
                <a:solidFill>
                  <a:srgbClr val="0000CC"/>
                </a:solidFill>
                <a:latin typeface="Tahoma" pitchFamily="34" charset="0"/>
              </a:rPr>
              <a:t>r</a:t>
            </a:r>
            <a:r>
              <a:rPr kumimoji="0" lang="en-US" b="1" baseline="30000" dirty="0">
                <a:solidFill>
                  <a:srgbClr val="0000CC"/>
                </a:solidFill>
                <a:latin typeface="Tahoma" pitchFamily="34" charset="0"/>
              </a:rPr>
              <a:t>e</a:t>
            </a:r>
            <a:r>
              <a:rPr kumimoji="0" lang="en-US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th-TH" b="1" dirty="0">
                <a:solidFill>
                  <a:srgbClr val="0000CC"/>
                </a:solidFill>
                <a:latin typeface="Tahoma" pitchFamily="34" charset="0"/>
              </a:rPr>
              <a:t> เมื่อมี </a:t>
            </a:r>
            <a:r>
              <a:rPr kumimoji="0" lang="en-US" b="1" dirty="0">
                <a:solidFill>
                  <a:srgbClr val="0000CC"/>
                </a:solidFill>
                <a:latin typeface="Tahoma" pitchFamily="34" charset="0"/>
              </a:rPr>
              <a:t>r</a:t>
            </a:r>
            <a:r>
              <a:rPr kumimoji="0" lang="en-US" b="1" baseline="30000" dirty="0">
                <a:solidFill>
                  <a:srgbClr val="0000CC"/>
                </a:solidFill>
                <a:latin typeface="Tahoma" pitchFamily="34" charset="0"/>
              </a:rPr>
              <a:t>e </a:t>
            </a:r>
            <a:r>
              <a:rPr kumimoji="0" lang="en-US" b="1" dirty="0" err="1">
                <a:solidFill>
                  <a:srgbClr val="0000CC"/>
                </a:solidFill>
                <a:latin typeface="Tahoma" pitchFamily="34" charset="0"/>
              </a:rPr>
              <a:t>r</a:t>
            </a:r>
            <a:r>
              <a:rPr kumimoji="0" lang="en-US" b="1" baseline="30000" dirty="0" err="1">
                <a:solidFill>
                  <a:srgbClr val="0000CC"/>
                </a:solidFill>
                <a:latin typeface="Tahoma" pitchFamily="34" charset="0"/>
              </a:rPr>
              <a:t>e</a:t>
            </a:r>
            <a:r>
              <a:rPr kumimoji="0" lang="th-TH" b="1" baseline="30000" dirty="0">
                <a:solidFill>
                  <a:srgbClr val="0000CC"/>
                </a:solidFill>
                <a:latin typeface="Tahoma" pitchFamily="34" charset="0"/>
              </a:rPr>
              <a:t>    </a:t>
            </a:r>
            <a:r>
              <a:rPr kumimoji="0" lang="th-TH" b="1" dirty="0">
                <a:solidFill>
                  <a:srgbClr val="0000CC"/>
                </a:solidFill>
                <a:latin typeface="Tahoma" pitchFamily="34" charset="0"/>
              </a:rPr>
              <a:t>มีขนมัน, ดวงตากลมโต และโครงหน้ากว้าง</a:t>
            </a:r>
            <a:endParaRPr kumimoji="0" lang="th-TH" b="1" baseline="300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357290" y="928670"/>
            <a:ext cx="7086600" cy="2214578"/>
          </a:xfrm>
        </p:spPr>
        <p:txBody>
          <a:bodyPr>
            <a:normAutofit/>
          </a:bodyPr>
          <a:lstStyle/>
          <a:p>
            <a:r>
              <a:rPr lang="en-US" dirty="0" smtClean="0"/>
              <a:t>Linkage and</a:t>
            </a:r>
            <a:br>
              <a:rPr lang="en-US" dirty="0" smtClean="0"/>
            </a:br>
            <a:r>
              <a:rPr lang="en-US" dirty="0" smtClean="0"/>
              <a:t>Genetic Distance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Grp="1" noChangeAspect="1"/>
          </p:cNvGraphicFramePr>
          <p:nvPr>
            <p:ph/>
          </p:nvPr>
        </p:nvGraphicFramePr>
        <p:xfrm>
          <a:off x="755650" y="407988"/>
          <a:ext cx="7561263" cy="567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07988"/>
                        <a:ext cx="7561263" cy="567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4787900" y="4437063"/>
            <a:ext cx="2736850" cy="0"/>
          </a:xfrm>
          <a:prstGeom prst="line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4427538" y="4941888"/>
            <a:ext cx="2016125" cy="0"/>
          </a:xfrm>
          <a:prstGeom prst="line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animBg="1"/>
      <p:bldP spid="829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772400" cy="60960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US" b="1" smtClean="0"/>
              <a:t>5. Lethal gene</a:t>
            </a:r>
            <a:r>
              <a:rPr lang="en-US" smtClean="0"/>
              <a:t> 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idx="1"/>
          </p:nvPr>
        </p:nvSpPr>
        <p:spPr>
          <a:xfrm>
            <a:off x="539750" y="1752600"/>
            <a:ext cx="8229600" cy="4114800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smtClean="0">
                <a:cs typeface="Tahoma" pitchFamily="34" charset="0"/>
              </a:rPr>
              <a:t> </a:t>
            </a:r>
            <a:r>
              <a:rPr lang="th-TH" b="1" smtClean="0">
                <a:cs typeface="Tahoma" pitchFamily="34" charset="0"/>
              </a:rPr>
              <a:t>ยีนมรณะ </a:t>
            </a:r>
            <a:r>
              <a:rPr lang="en-US" b="1" smtClean="0">
                <a:cs typeface="Tahoma" pitchFamily="34" charset="0"/>
              </a:rPr>
              <a:t>:</a:t>
            </a:r>
            <a:r>
              <a:rPr lang="th-TH" b="1" smtClean="0">
                <a:cs typeface="Tahoma" pitchFamily="34" charset="0"/>
              </a:rPr>
              <a:t> ยีนที่ก่อให้เกิดการตาย มี 3 รูปแบบ คือ</a:t>
            </a:r>
          </a:p>
          <a:p>
            <a:pPr marL="609600" indent="-609600" eaLnBrk="1" hangingPunct="1">
              <a:buFontTx/>
              <a:buNone/>
            </a:pPr>
            <a:r>
              <a:rPr lang="th-TH" b="1" smtClean="0">
                <a:cs typeface="Tahoma" pitchFamily="34" charset="0"/>
              </a:rPr>
              <a:t>1. ตายก่อนคลอด </a:t>
            </a:r>
            <a:r>
              <a:rPr lang="en-US" b="1" smtClean="0">
                <a:cs typeface="Tahoma" pitchFamily="34" charset="0"/>
              </a:rPr>
              <a:t>(prenatal dead)</a:t>
            </a:r>
          </a:p>
          <a:p>
            <a:pPr marL="609600" indent="-609600" eaLnBrk="1" hangingPunct="1">
              <a:buFontTx/>
              <a:buNone/>
            </a:pPr>
            <a:r>
              <a:rPr lang="th-TH" b="1" smtClean="0">
                <a:cs typeface="Tahoma" pitchFamily="34" charset="0"/>
              </a:rPr>
              <a:t>2. ตายขณะคลอด </a:t>
            </a:r>
            <a:r>
              <a:rPr lang="en-US" b="1" smtClean="0">
                <a:cs typeface="Tahoma" pitchFamily="34" charset="0"/>
              </a:rPr>
              <a:t>(still birth)</a:t>
            </a:r>
          </a:p>
          <a:p>
            <a:pPr marL="609600" indent="-609600" eaLnBrk="1" hangingPunct="1">
              <a:buFontTx/>
              <a:buNone/>
            </a:pPr>
            <a:r>
              <a:rPr lang="th-TH" b="1" smtClean="0">
                <a:cs typeface="Tahoma" pitchFamily="34" charset="0"/>
              </a:rPr>
              <a:t>3. ตายหลังคลอด </a:t>
            </a:r>
            <a:r>
              <a:rPr lang="en-US" b="1" smtClean="0">
                <a:cs typeface="Tahoma" pitchFamily="34" charset="0"/>
              </a:rPr>
              <a:t>( postnatal dead)</a:t>
            </a:r>
            <a:endParaRPr lang="th-TH" b="1" smtClean="0">
              <a:cs typeface="Tahoma" pitchFamily="34" charset="0"/>
            </a:endParaRPr>
          </a:p>
          <a:p>
            <a:pPr marL="609600" indent="-609600" eaLnBrk="1" hangingPunct="1"/>
            <a:endParaRPr lang="th-TH" sz="4400" b="1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xfrm>
            <a:off x="196850" y="908050"/>
            <a:ext cx="8839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2800" b="1" u="sng" dirty="0" smtClean="0">
                <a:solidFill>
                  <a:srgbClr val="0000CC"/>
                </a:solidFill>
                <a:cs typeface="Tahoma" pitchFamily="34" charset="0"/>
              </a:rPr>
              <a:t>ลักษณะของ </a:t>
            </a:r>
            <a:r>
              <a:rPr lang="en-US" sz="2800" b="1" u="sng" dirty="0" smtClean="0">
                <a:solidFill>
                  <a:srgbClr val="0000CC"/>
                </a:solidFill>
                <a:cs typeface="Tahoma" pitchFamily="34" charset="0"/>
              </a:rPr>
              <a:t>lethal gene</a:t>
            </a: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	</a:t>
            </a:r>
            <a:r>
              <a:rPr lang="th-TH" sz="2800" b="1" u="sng" dirty="0" smtClean="0">
                <a:solidFill>
                  <a:srgbClr val="0000CC"/>
                </a:solidFill>
                <a:cs typeface="Tahoma" pitchFamily="34" charset="0"/>
              </a:rPr>
              <a:t>การแสดงออก</a:t>
            </a:r>
          </a:p>
          <a:p>
            <a:pPr eaLnBrk="1" hangingPunct="1">
              <a:buFontTx/>
              <a:buNone/>
            </a:pPr>
            <a:endParaRPr lang="th-TH" sz="1000" b="1" u="sng" dirty="0" smtClean="0">
              <a:solidFill>
                <a:srgbClr val="0000CC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996633"/>
                </a:solidFill>
                <a:cs typeface="Tahoma" pitchFamily="34" charset="0"/>
              </a:rPr>
              <a:t>Dominant lethal gene    homo. Dominant </a:t>
            </a:r>
            <a:r>
              <a:rPr lang="th-TH" sz="2800" b="1" dirty="0" smtClean="0">
                <a:solidFill>
                  <a:srgbClr val="996633"/>
                </a:solidFill>
                <a:cs typeface="Tahoma" pitchFamily="34" charset="0"/>
              </a:rPr>
              <a:t>ตาย</a:t>
            </a:r>
            <a:endParaRPr lang="en-US" sz="2800" b="1" dirty="0" smtClean="0">
              <a:solidFill>
                <a:srgbClr val="996633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endParaRPr lang="th-TH" sz="1200" b="1" dirty="0" smtClean="0">
              <a:solidFill>
                <a:srgbClr val="0000CC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008000"/>
                </a:solidFill>
                <a:cs typeface="Tahoma" pitchFamily="34" charset="0"/>
              </a:rPr>
              <a:t>Recessive lethal gene    homo. Recessive </a:t>
            </a:r>
            <a:r>
              <a:rPr lang="th-TH" sz="2800" b="1" dirty="0" smtClean="0">
                <a:solidFill>
                  <a:srgbClr val="008000"/>
                </a:solidFill>
                <a:cs typeface="Tahoma" pitchFamily="34" charset="0"/>
              </a:rPr>
              <a:t>ตาย</a:t>
            </a:r>
            <a:endParaRPr lang="en-US" sz="2800" b="1" dirty="0" smtClean="0">
              <a:solidFill>
                <a:srgbClr val="008000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endParaRPr lang="th-TH" sz="1200" b="1" dirty="0" smtClean="0">
              <a:solidFill>
                <a:srgbClr val="0000CC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Semi lethal gene 	     homo. Dominant    </a:t>
            </a: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				             homo. Recessive  		</a:t>
            </a:r>
            <a:endParaRPr lang="th-TH" sz="2800" b="1" dirty="0" smtClean="0">
              <a:solidFill>
                <a:srgbClr val="0000CC"/>
              </a:solidFill>
              <a:cs typeface="Tahoma" pitchFamily="34" charset="0"/>
            </a:endParaRPr>
          </a:p>
        </p:txBody>
      </p:sp>
      <p:sp>
        <p:nvSpPr>
          <p:cNvPr id="56323" name="AutoShape 3"/>
          <p:cNvSpPr>
            <a:spLocks/>
          </p:cNvSpPr>
          <p:nvPr/>
        </p:nvSpPr>
        <p:spPr bwMode="auto">
          <a:xfrm>
            <a:off x="7524328" y="3212976"/>
            <a:ext cx="152400" cy="576064"/>
          </a:xfrm>
          <a:prstGeom prst="rightBrace">
            <a:avLst>
              <a:gd name="adj1" fmla="val 83333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740352" y="2996952"/>
            <a:ext cx="117234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2600" b="1" dirty="0">
                <a:solidFill>
                  <a:srgbClr val="FF0000"/>
                </a:solidFill>
                <a:latin typeface="Tahoma" pitchFamily="34" charset="0"/>
              </a:rPr>
              <a:t>ผิดปกติ     ถ้าจัดการไม่ดีจะตาย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228600"/>
            <a:ext cx="8142288" cy="259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b="1" dirty="0" smtClean="0">
                <a:solidFill>
                  <a:schemeClr val="hlink"/>
                </a:solidFill>
              </a:rPr>
              <a:t>LETHAL ALLELES :</a:t>
            </a:r>
          </a:p>
          <a:p>
            <a:pPr eaLnBrk="1" hangingPunct="1"/>
            <a:r>
              <a:rPr lang="en-US" sz="3600" b="1" dirty="0" smtClean="0"/>
              <a:t>yellow coat color in mice (Y)</a:t>
            </a:r>
          </a:p>
          <a:p>
            <a:pPr eaLnBrk="1" hangingPunct="1">
              <a:buFontTx/>
              <a:buNone/>
            </a:pPr>
            <a:endParaRPr lang="en-US" sz="3600" b="1" dirty="0" smtClean="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513138" y="2439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/>
          </a:p>
        </p:txBody>
      </p:sp>
      <p:pic>
        <p:nvPicPr>
          <p:cNvPr id="57348" name="Picture 4" descr="mice_cl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113" y="1981200"/>
            <a:ext cx="308768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495800" y="1800225"/>
            <a:ext cx="41148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Yy</a:t>
            </a:r>
            <a:r>
              <a:rPr kumimoji="0" lang="th-TH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kumimoji="0" lang="en-US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x</a:t>
            </a:r>
            <a:r>
              <a:rPr kumimoji="0" lang="th-TH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kumimoji="0" lang="en-US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Yy</a:t>
            </a:r>
          </a:p>
          <a:p>
            <a:pPr algn="ctr" eaLnBrk="0" hangingPunct="0">
              <a:spcBef>
                <a:spcPct val="50000"/>
              </a:spcBef>
            </a:pPr>
            <a:endParaRPr kumimoji="0" lang="en-US" sz="44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algn="ctr" eaLnBrk="0" hangingPunct="0">
              <a:spcBef>
                <a:spcPct val="50000"/>
              </a:spcBef>
            </a:pPr>
            <a:r>
              <a:rPr kumimoji="0" lang="en-US" sz="44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1YY : 2Yy  : 1yy</a:t>
            </a:r>
          </a:p>
          <a:p>
            <a:pPr algn="ctr" eaLnBrk="0" hangingPunct="0">
              <a:spcBef>
                <a:spcPct val="50000"/>
              </a:spcBef>
            </a:pPr>
            <a:r>
              <a:rPr kumimoji="0"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ตาย </a:t>
            </a:r>
            <a:r>
              <a:rPr kumimoji="0" lang="en-US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:</a:t>
            </a:r>
            <a:r>
              <a:rPr kumimoji="0"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สีเหลือง </a:t>
            </a:r>
            <a:r>
              <a:rPr kumimoji="0" lang="en-US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:</a:t>
            </a:r>
            <a:r>
              <a:rPr kumimoji="0"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สีดำ</a:t>
            </a:r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6324600" y="2667000"/>
            <a:ext cx="457200" cy="10668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76800" y="2743200"/>
            <a:ext cx="3581400" cy="641350"/>
            <a:chOff x="3168" y="1152"/>
            <a:chExt cx="2256" cy="404"/>
          </a:xfrm>
        </p:grpSpPr>
        <p:sp>
          <p:nvSpPr>
            <p:cNvPr id="57352" name="Text Box 8"/>
            <p:cNvSpPr txBox="1">
              <a:spLocks noChangeArrowheads="1"/>
            </p:cNvSpPr>
            <p:nvPr/>
          </p:nvSpPr>
          <p:spPr bwMode="auto">
            <a:xfrm>
              <a:off x="321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Y</a:t>
              </a:r>
            </a:p>
          </p:txBody>
        </p:sp>
        <p:sp>
          <p:nvSpPr>
            <p:cNvPr id="57353" name="Text Box 9"/>
            <p:cNvSpPr txBox="1">
              <a:spLocks noChangeArrowheads="1"/>
            </p:cNvSpPr>
            <p:nvPr/>
          </p:nvSpPr>
          <p:spPr bwMode="auto">
            <a:xfrm>
              <a:off x="464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Y</a:t>
              </a:r>
            </a:p>
          </p:txBody>
        </p:sp>
        <p:sp>
          <p:nvSpPr>
            <p:cNvPr id="57354" name="Text Box 10"/>
            <p:cNvSpPr txBox="1">
              <a:spLocks noChangeArrowheads="1"/>
            </p:cNvSpPr>
            <p:nvPr/>
          </p:nvSpPr>
          <p:spPr bwMode="auto">
            <a:xfrm>
              <a:off x="3744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y</a:t>
              </a:r>
            </a:p>
          </p:txBody>
        </p:sp>
        <p:sp>
          <p:nvSpPr>
            <p:cNvPr id="57355" name="Text Box 11"/>
            <p:cNvSpPr txBox="1">
              <a:spLocks noChangeArrowheads="1"/>
            </p:cNvSpPr>
            <p:nvPr/>
          </p:nvSpPr>
          <p:spPr bwMode="auto">
            <a:xfrm>
              <a:off x="512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solidFill>
                    <a:srgbClr val="FF00FF"/>
                  </a:solidFill>
                  <a:latin typeface="Angsana New" pitchFamily="18" charset="-34"/>
                  <a:cs typeface="Angsana New" pitchFamily="18" charset="-34"/>
                </a:rPr>
                <a:t>y</a:t>
              </a:r>
            </a:p>
          </p:txBody>
        </p:sp>
        <p:sp>
          <p:nvSpPr>
            <p:cNvPr id="57356" name="Oval 12"/>
            <p:cNvSpPr>
              <a:spLocks noChangeArrowheads="1"/>
            </p:cNvSpPr>
            <p:nvPr/>
          </p:nvSpPr>
          <p:spPr bwMode="auto">
            <a:xfrm>
              <a:off x="316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7357" name="Oval 13"/>
            <p:cNvSpPr>
              <a:spLocks noChangeArrowheads="1"/>
            </p:cNvSpPr>
            <p:nvPr/>
          </p:nvSpPr>
          <p:spPr bwMode="auto">
            <a:xfrm>
              <a:off x="364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7358" name="Oval 14"/>
            <p:cNvSpPr>
              <a:spLocks noChangeArrowheads="1"/>
            </p:cNvSpPr>
            <p:nvPr/>
          </p:nvSpPr>
          <p:spPr bwMode="auto">
            <a:xfrm>
              <a:off x="460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7359" name="Oval 15"/>
            <p:cNvSpPr>
              <a:spLocks noChangeArrowheads="1"/>
            </p:cNvSpPr>
            <p:nvPr/>
          </p:nvSpPr>
          <p:spPr bwMode="auto">
            <a:xfrm>
              <a:off x="5040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man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57275"/>
            <a:ext cx="39084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5800" y="4175125"/>
            <a:ext cx="373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(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Manx cat) </a:t>
            </a: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แมวหางกุด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724400" y="809625"/>
            <a:ext cx="41148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Tt </a:t>
            </a:r>
            <a:r>
              <a:rPr kumimoji="0" lang="th-TH" sz="4400" b="1">
                <a:latin typeface="Angsana New" pitchFamily="18" charset="-34"/>
                <a:cs typeface="Angsana New" pitchFamily="18" charset="-34"/>
              </a:rPr>
              <a:t>  </a:t>
            </a: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x</a:t>
            </a:r>
            <a:r>
              <a:rPr kumimoji="0" lang="th-TH" sz="4400" b="1">
                <a:latin typeface="Angsana New" pitchFamily="18" charset="-34"/>
                <a:cs typeface="Angsana New" pitchFamily="18" charset="-34"/>
              </a:rPr>
              <a:t>  </a:t>
            </a: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Tt</a:t>
            </a:r>
          </a:p>
          <a:p>
            <a:pPr algn="ctr" eaLnBrk="0" hangingPunct="0">
              <a:spcBef>
                <a:spcPct val="50000"/>
              </a:spcBef>
            </a:pPr>
            <a:endParaRPr kumimoji="0" lang="en-US" sz="4400" b="1">
              <a:latin typeface="Angsana New" pitchFamily="18" charset="-34"/>
              <a:cs typeface="Angsana New" pitchFamily="18" charset="-34"/>
            </a:endParaRPr>
          </a:p>
          <a:p>
            <a:pPr algn="ctr" eaLnBrk="0" hangingPunct="0">
              <a:spcBef>
                <a:spcPct val="50000"/>
              </a:spcBef>
            </a:pP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1TT : 2Tt  : 1tt</a:t>
            </a:r>
          </a:p>
          <a:p>
            <a:pPr algn="ctr" eaLnBrk="0" hangingPunct="0">
              <a:spcBef>
                <a:spcPct val="50000"/>
              </a:spcBef>
            </a:pP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 ตาย 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:</a:t>
            </a: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 หางกุด 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:</a:t>
            </a: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หางปกติ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7200" y="5257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sz="4000" b="1">
                <a:latin typeface="Angsana New" pitchFamily="18" charset="-34"/>
                <a:cs typeface="Angsana New" pitchFamily="18" charset="-34"/>
              </a:rPr>
              <a:t>TT : </a:t>
            </a:r>
            <a:r>
              <a:rPr kumimoji="0" lang="th-TH" sz="4000" b="1">
                <a:latin typeface="Angsana New" pitchFamily="18" charset="-34"/>
                <a:cs typeface="Angsana New" pitchFamily="18" charset="-34"/>
              </a:rPr>
              <a:t>  ตัวอ่อนตายเนื่องจากไม่มีการพัฒนาของตัวอ่อน</a:t>
            </a:r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6629400" y="1752600"/>
            <a:ext cx="457200" cy="10668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029200" y="1828800"/>
            <a:ext cx="3581400" cy="641350"/>
            <a:chOff x="3168" y="1152"/>
            <a:chExt cx="2256" cy="404"/>
          </a:xfrm>
        </p:grpSpPr>
        <p:sp>
          <p:nvSpPr>
            <p:cNvPr id="58377" name="Text Box 8"/>
            <p:cNvSpPr txBox="1">
              <a:spLocks noChangeArrowheads="1"/>
            </p:cNvSpPr>
            <p:nvPr/>
          </p:nvSpPr>
          <p:spPr bwMode="auto">
            <a:xfrm>
              <a:off x="321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latin typeface="Angsana New" pitchFamily="18" charset="-34"/>
                  <a:cs typeface="Angsana New" pitchFamily="18" charset="-34"/>
                </a:rPr>
                <a:t>T</a:t>
              </a:r>
            </a:p>
          </p:txBody>
        </p:sp>
        <p:sp>
          <p:nvSpPr>
            <p:cNvPr id="58378" name="Text Box 9"/>
            <p:cNvSpPr txBox="1">
              <a:spLocks noChangeArrowheads="1"/>
            </p:cNvSpPr>
            <p:nvPr/>
          </p:nvSpPr>
          <p:spPr bwMode="auto">
            <a:xfrm>
              <a:off x="464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latin typeface="Angsana New" pitchFamily="18" charset="-34"/>
                  <a:cs typeface="Angsana New" pitchFamily="18" charset="-34"/>
                </a:rPr>
                <a:t>T</a:t>
              </a:r>
            </a:p>
          </p:txBody>
        </p:sp>
        <p:sp>
          <p:nvSpPr>
            <p:cNvPr id="58379" name="Text Box 10"/>
            <p:cNvSpPr txBox="1">
              <a:spLocks noChangeArrowheads="1"/>
            </p:cNvSpPr>
            <p:nvPr/>
          </p:nvSpPr>
          <p:spPr bwMode="auto">
            <a:xfrm>
              <a:off x="3744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latin typeface="Angsana New" pitchFamily="18" charset="-34"/>
                  <a:cs typeface="Angsana New" pitchFamily="18" charset="-34"/>
                </a:rPr>
                <a:t>t</a:t>
              </a:r>
            </a:p>
          </p:txBody>
        </p:sp>
        <p:sp>
          <p:nvSpPr>
            <p:cNvPr id="58380" name="Text Box 11"/>
            <p:cNvSpPr txBox="1">
              <a:spLocks noChangeArrowheads="1"/>
            </p:cNvSpPr>
            <p:nvPr/>
          </p:nvSpPr>
          <p:spPr bwMode="auto">
            <a:xfrm>
              <a:off x="5126" y="1152"/>
              <a:ext cx="2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sz="3600" b="1">
                  <a:latin typeface="Angsana New" pitchFamily="18" charset="-34"/>
                  <a:cs typeface="Angsana New" pitchFamily="18" charset="-34"/>
                </a:rPr>
                <a:t>t</a:t>
              </a:r>
            </a:p>
          </p:txBody>
        </p:sp>
        <p:sp>
          <p:nvSpPr>
            <p:cNvPr id="58381" name="Oval 12"/>
            <p:cNvSpPr>
              <a:spLocks noChangeArrowheads="1"/>
            </p:cNvSpPr>
            <p:nvPr/>
          </p:nvSpPr>
          <p:spPr bwMode="auto">
            <a:xfrm>
              <a:off x="316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8382" name="Oval 13"/>
            <p:cNvSpPr>
              <a:spLocks noChangeArrowheads="1"/>
            </p:cNvSpPr>
            <p:nvPr/>
          </p:nvSpPr>
          <p:spPr bwMode="auto">
            <a:xfrm>
              <a:off x="364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8383" name="Oval 14"/>
            <p:cNvSpPr>
              <a:spLocks noChangeArrowheads="1"/>
            </p:cNvSpPr>
            <p:nvPr/>
          </p:nvSpPr>
          <p:spPr bwMode="auto">
            <a:xfrm>
              <a:off x="4608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8384" name="Oval 15"/>
            <p:cNvSpPr>
              <a:spLocks noChangeArrowheads="1"/>
            </p:cNvSpPr>
            <p:nvPr/>
          </p:nvSpPr>
          <p:spPr bwMode="auto">
            <a:xfrm>
              <a:off x="5040" y="1200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58376" name="Rectangle 16"/>
          <p:cNvSpPr>
            <a:spLocks noChangeArrowheads="1"/>
          </p:cNvSpPr>
          <p:nvPr/>
        </p:nvSpPr>
        <p:spPr bwMode="auto">
          <a:xfrm>
            <a:off x="609600" y="228600"/>
            <a:ext cx="4044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>
                <a:solidFill>
                  <a:srgbClr val="006600"/>
                </a:solidFill>
                <a:latin typeface="Angsana New" pitchFamily="18" charset="-34"/>
                <a:cs typeface="Angsana New" pitchFamily="18" charset="-34"/>
                <a:hlinkClick r:id="rId3"/>
              </a:rPr>
              <a:t>manx</a:t>
            </a:r>
            <a:r>
              <a:rPr kumimoji="0" lang="en-US" sz="4400" b="1">
                <a:latin typeface="Angsana New" pitchFamily="18" charset="-34"/>
                <a:cs typeface="Angsana New" pitchFamily="18" charset="-34"/>
              </a:rPr>
              <a:t> allele in cats  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b="1" smtClean="0">
                <a:cs typeface="Tahoma" pitchFamily="34" charset="0"/>
              </a:rPr>
              <a:t>6. Modifier genes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458200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Tahoma" pitchFamily="34" charset="0"/>
              </a:rPr>
              <a:t>: </a:t>
            </a:r>
            <a:r>
              <a:rPr lang="th-TH" b="1" smtClean="0">
                <a:cs typeface="Tahoma" pitchFamily="34" charset="0"/>
              </a:rPr>
              <a:t>กลุ่มยีนที่ตัวเองไม่แสดงออก แต่จะมีผลต่อปริมาณการแสดงออกของยีนอื่น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h-TH" sz="3000" b="1" smtClean="0">
                <a:solidFill>
                  <a:srgbClr val="0000CC"/>
                </a:solidFill>
                <a:cs typeface="Tahoma" pitchFamily="34" charset="0"/>
              </a:rPr>
              <a:t>เช่น โค-ขาว ที่มียีนควบคุมการมีจุดสีขาวตามลำตัว จุดสีขาวจะแสดงออกตรงไหน จะมียีนอีกกลุ่มหนึ่งควบคุมอยู่ กลุ่มยีนนี้เรียกว่า </a:t>
            </a:r>
            <a:r>
              <a:rPr lang="en-US" sz="3000" b="1" smtClean="0">
                <a:solidFill>
                  <a:srgbClr val="0000CC"/>
                </a:solidFill>
                <a:cs typeface="Tahoma" pitchFamily="34" charset="0"/>
              </a:rPr>
              <a:t>modify gene</a:t>
            </a:r>
            <a:endParaRPr lang="th-TH" sz="3000" b="1" smtClean="0">
              <a:solidFill>
                <a:srgbClr val="0000CC"/>
              </a:solidFill>
              <a:cs typeface="Tahoma" pitchFamily="34" charset="0"/>
            </a:endParaRPr>
          </a:p>
        </p:txBody>
      </p:sp>
      <p:pic>
        <p:nvPicPr>
          <p:cNvPr id="59396" name="Picture 4" descr="dairy-co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4724400"/>
            <a:ext cx="2305050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6" descr="DairyCowB_070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4437063"/>
            <a:ext cx="1525587" cy="19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4450"/>
            <a:ext cx="7772400" cy="731838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cs typeface="Tahoma" pitchFamily="34" charset="0"/>
              </a:rPr>
              <a:t>7. Poly gene </a:t>
            </a:r>
            <a:endParaRPr lang="th-TH" sz="4000" b="1" smtClean="0">
              <a:cs typeface="Tahoma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0" y="765175"/>
            <a:ext cx="9144000" cy="609282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cs typeface="Tahoma" pitchFamily="34" charset="0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cs typeface="Tahoma" pitchFamily="34" charset="0"/>
              </a:rPr>
              <a:t>การถ่ายทอดลักษณะที่ถูกควบคุมด้วยยีนหลายคู่ </a:t>
            </a:r>
            <a:r>
              <a:rPr lang="en-US" sz="2000" dirty="0" smtClean="0">
                <a:solidFill>
                  <a:schemeClr val="bg1"/>
                </a:solidFill>
                <a:cs typeface="Tahoma" pitchFamily="34" charset="0"/>
              </a:rPr>
              <a:t>(poly = many)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chemeClr val="bg1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0000"/>
                </a:solidFill>
                <a:cs typeface="Tahoma" pitchFamily="34" charset="0"/>
              </a:rPr>
              <a:t>P :		AABB x </a:t>
            </a:r>
            <a:r>
              <a:rPr lang="en-US" sz="2000" b="1" dirty="0" err="1" smtClean="0">
                <a:solidFill>
                  <a:srgbClr val="FF0000"/>
                </a:solidFill>
                <a:cs typeface="Tahoma" pitchFamily="34" charset="0"/>
              </a:rPr>
              <a:t>aabb</a:t>
            </a:r>
            <a:endParaRPr lang="en-US" sz="20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0000"/>
                </a:solidFill>
                <a:cs typeface="Tahoma" pitchFamily="34" charset="0"/>
              </a:rPr>
              <a:t>F1 :	      </a:t>
            </a:r>
            <a:r>
              <a:rPr lang="en-US" sz="2000" b="1" dirty="0" err="1" smtClean="0">
                <a:solidFill>
                  <a:srgbClr val="FF0000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0000"/>
                </a:solidFill>
                <a:cs typeface="Tahoma" pitchFamily="34" charset="0"/>
              </a:rPr>
              <a:t>  </a:t>
            </a:r>
            <a:r>
              <a:rPr lang="th-TH" sz="1600" b="1" dirty="0" smtClean="0">
                <a:solidFill>
                  <a:srgbClr val="FF0000"/>
                </a:solidFill>
                <a:cs typeface="Tahoma" pitchFamily="34" charset="0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cs typeface="Tahoma" pitchFamily="34" charset="0"/>
              </a:rPr>
              <a:t>iner</a:t>
            </a:r>
            <a:r>
              <a:rPr lang="en-US" sz="1600" b="1" dirty="0" smtClean="0">
                <a:solidFill>
                  <a:srgbClr val="FF0000"/>
                </a:solidFill>
                <a:cs typeface="Tahoma" pitchFamily="34" charset="0"/>
              </a:rPr>
              <a:t> se mating)</a:t>
            </a:r>
            <a:endParaRPr lang="th-TH" sz="20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000" b="1" dirty="0" smtClean="0">
                <a:solidFill>
                  <a:srgbClr val="FF0000"/>
                </a:solidFill>
                <a:cs typeface="Tahoma" pitchFamily="34" charset="0"/>
              </a:rPr>
              <a:t>			</a:t>
            </a:r>
            <a:endParaRPr lang="th-TH" sz="16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0000"/>
                </a:solidFill>
                <a:cs typeface="Tahoma" pitchFamily="34" charset="0"/>
              </a:rPr>
              <a:t>F2 :	</a:t>
            </a:r>
            <a:r>
              <a:rPr lang="en-US" sz="2000" b="1" dirty="0" err="1" smtClean="0">
                <a:solidFill>
                  <a:srgbClr val="FF0000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0000"/>
                </a:solidFill>
                <a:cs typeface="Tahoma" pitchFamily="34" charset="0"/>
              </a:rPr>
              <a:t>   x  </a:t>
            </a:r>
            <a:r>
              <a:rPr lang="en-US" sz="2000" b="1" dirty="0" err="1" smtClean="0">
                <a:solidFill>
                  <a:srgbClr val="FF0000"/>
                </a:solidFill>
                <a:cs typeface="Tahoma" pitchFamily="34" charset="0"/>
              </a:rPr>
              <a:t>AaBb</a:t>
            </a:r>
            <a:endParaRPr lang="en-US" sz="20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h-TH" sz="20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000" b="1" dirty="0" smtClean="0">
                <a:cs typeface="Tahoma" pitchFamily="34" charset="0"/>
              </a:rPr>
              <a:t>		</a:t>
            </a:r>
            <a:r>
              <a:rPr lang="en-US" sz="2000" b="1" dirty="0" smtClean="0">
                <a:solidFill>
                  <a:srgbClr val="6A0C02"/>
                </a:solidFill>
                <a:cs typeface="Tahoma" pitchFamily="34" charset="0"/>
              </a:rPr>
              <a:t>AABB  = 1/16 black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BD1503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BD1503"/>
                </a:solidFill>
                <a:cs typeface="Tahoma" pitchFamily="34" charset="0"/>
              </a:rPr>
              <a:t>  = 2/16 dark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F714F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714F"/>
                </a:solidFill>
                <a:cs typeface="Tahoma" pitchFamily="34" charset="0"/>
              </a:rPr>
              <a:t>  = 1/16 medium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BD1503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BD1503"/>
                </a:solidFill>
                <a:cs typeface="Tahoma" pitchFamily="34" charset="0"/>
              </a:rPr>
              <a:t>	= 2/16 dark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F714F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714F"/>
                </a:solidFill>
                <a:cs typeface="Tahoma" pitchFamily="34" charset="0"/>
              </a:rPr>
              <a:t>	= 4/16 medium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BD1A7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BD1A7"/>
                </a:solidFill>
                <a:cs typeface="Tahoma" pitchFamily="34" charset="0"/>
              </a:rPr>
              <a:t>	= 2/16 light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F714F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714F"/>
                </a:solidFill>
                <a:cs typeface="Tahoma" pitchFamily="34" charset="0"/>
              </a:rPr>
              <a:t>	= 1/16medium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BD1A7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BD1A7"/>
                </a:solidFill>
                <a:cs typeface="Tahoma" pitchFamily="34" charset="0"/>
              </a:rPr>
              <a:t>	= 2/16 light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cs typeface="Tahoma" pitchFamily="34" charset="0"/>
              </a:rPr>
              <a:t>		</a:t>
            </a:r>
            <a:r>
              <a:rPr lang="en-US" sz="2000" b="1" dirty="0" err="1" smtClean="0">
                <a:solidFill>
                  <a:srgbClr val="FFFFFF"/>
                </a:solidFill>
                <a:cs typeface="Tahoma" pitchFamily="34" charset="0"/>
              </a:rPr>
              <a:t>aabb</a:t>
            </a:r>
            <a:r>
              <a:rPr lang="en-US" sz="2000" b="1" dirty="0" smtClean="0">
                <a:solidFill>
                  <a:srgbClr val="FFFFFF"/>
                </a:solidFill>
                <a:cs typeface="Tahoma" pitchFamily="34" charset="0"/>
              </a:rPr>
              <a:t>	= 1/16 white</a:t>
            </a:r>
            <a:endParaRPr lang="th-TH" sz="2000" b="1" dirty="0" smtClean="0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643438" y="6092825"/>
            <a:ext cx="4427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6516688" y="4076700"/>
            <a:ext cx="576262" cy="201612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7092950" y="4724400"/>
            <a:ext cx="576263" cy="13684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7667625" y="5229225"/>
            <a:ext cx="576263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5940425" y="4724400"/>
            <a:ext cx="576263" cy="13684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364163" y="5229225"/>
            <a:ext cx="576262" cy="863600"/>
          </a:xfrm>
          <a:prstGeom prst="rect">
            <a:avLst/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6516688" y="6021388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28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M</a:t>
            </a:r>
            <a:endParaRPr kumimoji="0" lang="th-TH" sz="28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6013450" y="6021388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28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D</a:t>
            </a:r>
            <a:endParaRPr kumimoji="0" lang="th-TH" sz="28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7092950" y="6021388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28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L</a:t>
            </a:r>
            <a:endParaRPr kumimoji="0" lang="th-TH" sz="28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292725" y="6018213"/>
            <a:ext cx="503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32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B</a:t>
            </a:r>
            <a:endParaRPr kumimoji="0" lang="th-TH" sz="32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7740650" y="6021388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28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W</a:t>
            </a:r>
            <a:endParaRPr kumimoji="0" lang="th-TH" sz="28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00563" y="1484313"/>
            <a:ext cx="4321175" cy="1871662"/>
            <a:chOff x="2835" y="1162"/>
            <a:chExt cx="2722" cy="1179"/>
          </a:xfrm>
        </p:grpSpPr>
        <p:sp>
          <p:nvSpPr>
            <p:cNvPr id="61462" name="AutoShape 16"/>
            <p:cNvSpPr>
              <a:spLocks noChangeArrowheads="1"/>
            </p:cNvSpPr>
            <p:nvPr/>
          </p:nvSpPr>
          <p:spPr bwMode="auto">
            <a:xfrm>
              <a:off x="2835" y="1162"/>
              <a:ext cx="2676" cy="1179"/>
            </a:xfrm>
            <a:prstGeom prst="wedgeRectCallout">
              <a:avLst>
                <a:gd name="adj1" fmla="val 634"/>
                <a:gd name="adj2" fmla="val 62894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th-TH">
                <a:solidFill>
                  <a:srgbClr val="800080"/>
                </a:solidFill>
              </a:endParaRPr>
            </a:p>
          </p:txBody>
        </p:sp>
        <p:sp>
          <p:nvSpPr>
            <p:cNvPr id="61461" name="Text Box 15"/>
            <p:cNvSpPr txBox="1">
              <a:spLocks noChangeArrowheads="1"/>
            </p:cNvSpPr>
            <p:nvPr/>
          </p:nvSpPr>
          <p:spPr bwMode="auto">
            <a:xfrm>
              <a:off x="3016" y="1253"/>
              <a:ext cx="2541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800080"/>
                  </a:solidFill>
                </a:rPr>
                <a:t>เมื่อเราเรียงการกระจายของลักษณะตั้งแต่ให้ค่าต่ำที่สุดถึงสูงที่สุดจะได้กราฟการกระจายเป็นรูประฆังค่ำ</a:t>
              </a:r>
            </a:p>
          </p:txBody>
        </p:sp>
      </p:grpSp>
      <p:sp>
        <p:nvSpPr>
          <p:cNvPr id="61456" name="Text Box 18"/>
          <p:cNvSpPr txBox="1">
            <a:spLocks noChangeArrowheads="1"/>
          </p:cNvSpPr>
          <p:nvPr/>
        </p:nvSpPr>
        <p:spPr bwMode="auto">
          <a:xfrm>
            <a:off x="5364163" y="4984750"/>
            <a:ext cx="503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000" b="1">
                <a:solidFill>
                  <a:srgbClr val="FF0000"/>
                </a:solidFill>
                <a:latin typeface="Tahoma" pitchFamily="34" charset="0"/>
              </a:rPr>
              <a:t>1/16</a:t>
            </a:r>
            <a:endParaRPr kumimoji="0" lang="th-TH" sz="1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457" name="Text Box 19"/>
          <p:cNvSpPr txBox="1">
            <a:spLocks noChangeArrowheads="1"/>
          </p:cNvSpPr>
          <p:nvPr/>
        </p:nvSpPr>
        <p:spPr bwMode="auto">
          <a:xfrm>
            <a:off x="7740650" y="4984750"/>
            <a:ext cx="503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000" b="1">
                <a:solidFill>
                  <a:srgbClr val="FF0000"/>
                </a:solidFill>
                <a:latin typeface="Tahoma" pitchFamily="34" charset="0"/>
              </a:rPr>
              <a:t>1/16</a:t>
            </a:r>
            <a:endParaRPr kumimoji="0" lang="th-TH" sz="1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458" name="Text Box 20"/>
          <p:cNvSpPr txBox="1">
            <a:spLocks noChangeArrowheads="1"/>
          </p:cNvSpPr>
          <p:nvPr/>
        </p:nvSpPr>
        <p:spPr bwMode="auto">
          <a:xfrm>
            <a:off x="5940425" y="4508500"/>
            <a:ext cx="503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000" b="1">
                <a:solidFill>
                  <a:srgbClr val="FF0000"/>
                </a:solidFill>
                <a:latin typeface="Tahoma" pitchFamily="34" charset="0"/>
              </a:rPr>
              <a:t>4/16</a:t>
            </a:r>
            <a:endParaRPr kumimoji="0" lang="th-TH" sz="1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459" name="Text Box 21"/>
          <p:cNvSpPr txBox="1">
            <a:spLocks noChangeArrowheads="1"/>
          </p:cNvSpPr>
          <p:nvPr/>
        </p:nvSpPr>
        <p:spPr bwMode="auto">
          <a:xfrm>
            <a:off x="7092950" y="4508500"/>
            <a:ext cx="503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000" b="1">
                <a:solidFill>
                  <a:srgbClr val="FF0000"/>
                </a:solidFill>
                <a:latin typeface="Tahoma" pitchFamily="34" charset="0"/>
              </a:rPr>
              <a:t>4/16</a:t>
            </a:r>
            <a:endParaRPr kumimoji="0" lang="th-TH" sz="1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460" name="Text Box 22"/>
          <p:cNvSpPr txBox="1">
            <a:spLocks noChangeArrowheads="1"/>
          </p:cNvSpPr>
          <p:nvPr/>
        </p:nvSpPr>
        <p:spPr bwMode="auto">
          <a:xfrm>
            <a:off x="6588125" y="3860800"/>
            <a:ext cx="503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000" b="1">
                <a:solidFill>
                  <a:srgbClr val="FF0000"/>
                </a:solidFill>
                <a:latin typeface="Tahoma" pitchFamily="34" charset="0"/>
              </a:rPr>
              <a:t>6/16</a:t>
            </a:r>
            <a:endParaRPr kumimoji="0" lang="th-TH" sz="1000" b="1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0513" y="908050"/>
            <a:ext cx="84582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h-TH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พันธุศาสตร์ที่เกี่ยวข้องกับเพศ</a:t>
            </a:r>
            <a:br>
              <a:rPr lang="th-TH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</a:b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(Inheritance in relation to sex)</a:t>
            </a:r>
            <a:endParaRPr lang="th-TH" sz="4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2138" y="609600"/>
            <a:ext cx="86423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3600" b="1" dirty="0" smtClean="0">
                <a:solidFill>
                  <a:srgbClr val="0000CC"/>
                </a:solidFill>
                <a:cs typeface="Tahoma" pitchFamily="34" charset="0"/>
              </a:rPr>
              <a:t>ลักษณะทางพันธุศาสตร์ที่เกี่ยวข้องกับเพศ ได้แก่...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2601913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996633"/>
                </a:solidFill>
              </a:rPr>
              <a:t>Sex- linked gene</a:t>
            </a:r>
          </a:p>
          <a:p>
            <a:pPr eaLnBrk="1" hangingPunct="1"/>
            <a:r>
              <a:rPr lang="en-US" sz="3600" b="1" dirty="0" smtClean="0">
                <a:solidFill>
                  <a:srgbClr val="996633"/>
                </a:solidFill>
              </a:rPr>
              <a:t>Sex- limited gene</a:t>
            </a:r>
          </a:p>
          <a:p>
            <a:pPr eaLnBrk="1" hangingPunct="1"/>
            <a:r>
              <a:rPr lang="en-US" sz="3600" b="1" dirty="0" smtClean="0">
                <a:solidFill>
                  <a:srgbClr val="996633"/>
                </a:solidFill>
              </a:rPr>
              <a:t>Sex- influenced gene</a:t>
            </a:r>
          </a:p>
          <a:p>
            <a:pPr eaLnBrk="1" hangingPunct="1"/>
            <a:endParaRPr lang="en-US" sz="3600" b="1" dirty="0" smtClean="0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6863"/>
            <a:ext cx="7772400" cy="900112"/>
          </a:xfrm>
        </p:spPr>
        <p:txBody>
          <a:bodyPr/>
          <a:lstStyle/>
          <a:p>
            <a:pPr algn="l" eaLnBrk="1" hangingPunct="1"/>
            <a:r>
              <a:rPr lang="en-US" b="1" smtClean="0"/>
              <a:t>Sex linked gene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772400" cy="497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rgbClr val="6600CC"/>
                </a:solidFill>
                <a:cs typeface="Tahoma" pitchFamily="34" charset="0"/>
              </a:rPr>
              <a:t>:    </a:t>
            </a:r>
            <a:r>
              <a:rPr lang="th-TH" b="1" dirty="0" smtClean="0">
                <a:solidFill>
                  <a:srgbClr val="6600CC"/>
                </a:solidFill>
                <a:cs typeface="Tahoma" pitchFamily="34" charset="0"/>
              </a:rPr>
              <a:t>การถ่ายทอดลักษณะของยีนบนโครโมโซมเพศ ส่วนใหญ่เกิดกับยีนที่อยู่บนโครโมโซม </a:t>
            </a:r>
            <a:r>
              <a:rPr lang="en-US" b="1" dirty="0" smtClean="0">
                <a:solidFill>
                  <a:srgbClr val="6600CC"/>
                </a:solidFill>
                <a:cs typeface="Tahoma" pitchFamily="34" charset="0"/>
              </a:rPr>
              <a:t>X (X-chromosome) </a:t>
            </a:r>
            <a:r>
              <a:rPr lang="th-TH" b="1" dirty="0" smtClean="0">
                <a:solidFill>
                  <a:srgbClr val="6600CC"/>
                </a:solidFill>
                <a:cs typeface="Tahoma" pitchFamily="34" charset="0"/>
              </a:rPr>
              <a:t>หรือโครโมโซม </a:t>
            </a:r>
            <a:r>
              <a:rPr lang="en-US" b="1" dirty="0" smtClean="0">
                <a:solidFill>
                  <a:srgbClr val="6600CC"/>
                </a:solidFill>
                <a:cs typeface="Tahoma" pitchFamily="34" charset="0"/>
              </a:rPr>
              <a:t>Z </a:t>
            </a:r>
            <a:r>
              <a:rPr lang="th-TH" b="1" dirty="0" smtClean="0">
                <a:solidFill>
                  <a:srgbClr val="6600CC"/>
                </a:solidFill>
                <a:cs typeface="Tahoma" pitchFamily="34" charset="0"/>
              </a:rPr>
              <a:t>ในสัตว์ปีก</a:t>
            </a:r>
            <a:endParaRPr lang="en-US" sz="2800" b="1" dirty="0" smtClean="0">
              <a:solidFill>
                <a:srgbClr val="6600CC"/>
              </a:solidFill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rgbClr val="FF0000"/>
                </a:solidFill>
                <a:cs typeface="Tahoma" pitchFamily="34" charset="0"/>
              </a:rPr>
              <a:t>โครโมโซมเพศ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Mammal		</a:t>
            </a:r>
            <a:r>
              <a:rPr lang="th-TH" sz="2800" b="1" dirty="0" smtClean="0">
                <a:solidFill>
                  <a:srgbClr val="FF0000"/>
                </a:solidFill>
                <a:cs typeface="Tahoma" pitchFamily="34" charset="0"/>
              </a:rPr>
              <a:t>เพศเมีย  </a:t>
            </a:r>
            <a:r>
              <a:rPr lang="en-US" sz="2800" b="1" dirty="0" err="1" smtClean="0">
                <a:solidFill>
                  <a:srgbClr val="FF0000"/>
                </a:solidFill>
                <a:cs typeface="Tahoma" pitchFamily="34" charset="0"/>
              </a:rPr>
              <a:t>X</a:t>
            </a:r>
            <a:r>
              <a:rPr lang="en-US" sz="2800" b="1" baseline="30000" dirty="0" err="1" smtClean="0">
                <a:solidFill>
                  <a:srgbClr val="FF0000"/>
                </a:solidFill>
                <a:cs typeface="Tahoma" pitchFamily="34" charset="0"/>
              </a:rPr>
              <a:t>A</a:t>
            </a:r>
            <a:r>
              <a:rPr lang="en-US" sz="2800" b="1" dirty="0" err="1" smtClean="0">
                <a:solidFill>
                  <a:srgbClr val="FF0000"/>
                </a:solidFill>
                <a:cs typeface="Tahoma" pitchFamily="34" charset="0"/>
              </a:rPr>
              <a:t>X</a:t>
            </a:r>
            <a:r>
              <a:rPr lang="en-US" sz="2800" b="1" baseline="30000" dirty="0" err="1" smtClean="0">
                <a:solidFill>
                  <a:srgbClr val="FF0000"/>
                </a:solidFill>
                <a:cs typeface="Tahoma" pitchFamily="34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   </a:t>
            </a:r>
            <a:r>
              <a:rPr lang="th-TH" sz="2800" b="1" dirty="0" smtClean="0">
                <a:solidFill>
                  <a:srgbClr val="FF0000"/>
                </a:solidFill>
                <a:cs typeface="Tahoma" pitchFamily="34" charset="0"/>
              </a:rPr>
              <a:t>เพศผู้    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  <a:cs typeface="Tahoma" pitchFamily="34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Y</a:t>
            </a:r>
            <a:endParaRPr lang="th-TH" sz="28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Avian		     “       Z</a:t>
            </a:r>
            <a:r>
              <a:rPr lang="en-US" sz="2800" b="1" baseline="30000" dirty="0" smtClean="0">
                <a:solidFill>
                  <a:srgbClr val="FF0000"/>
                </a:solidFill>
                <a:cs typeface="Tahoma" pitchFamily="34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W        “       Z</a:t>
            </a:r>
            <a:r>
              <a:rPr lang="en-US" sz="2800" b="1" baseline="30000" dirty="0" smtClean="0">
                <a:solidFill>
                  <a:srgbClr val="FF0000"/>
                </a:solidFill>
                <a:cs typeface="Tahoma" pitchFamily="34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Z</a:t>
            </a:r>
            <a:r>
              <a:rPr lang="en-US" sz="2800" b="1" baseline="30000" dirty="0" smtClean="0">
                <a:solidFill>
                  <a:srgbClr val="FF0000"/>
                </a:solidFill>
                <a:cs typeface="Tahoma" pitchFamily="34" charset="0"/>
              </a:rPr>
              <a:t>A</a:t>
            </a:r>
            <a:endParaRPr lang="th-TH" sz="28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800" b="1" dirty="0" smtClean="0">
              <a:solidFill>
                <a:srgbClr val="FF0000"/>
              </a:solidFill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chemeClr val="tx2"/>
                </a:solidFill>
                <a:cs typeface="Tahoma" pitchFamily="34" charset="0"/>
              </a:rPr>
              <a:t>ประโยชน์</a:t>
            </a:r>
          </a:p>
          <a:p>
            <a:pPr eaLnBrk="1" hangingPunct="1">
              <a:lnSpc>
                <a:spcPct val="90000"/>
              </a:lnSpc>
            </a:pPr>
            <a:r>
              <a:rPr lang="th-TH" sz="2800" b="1" dirty="0" smtClean="0">
                <a:solidFill>
                  <a:schemeClr val="tx2"/>
                </a:solidFill>
                <a:cs typeface="Tahoma" pitchFamily="34" charset="0"/>
              </a:rPr>
              <a:t>ใช้คัดแยกเพศในอุตสาหกรรมการผลิตสัตว์ปีก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คำบรรยายภาพแบบเมฆ 5"/>
          <p:cNvSpPr/>
          <p:nvPr/>
        </p:nvSpPr>
        <p:spPr>
          <a:xfrm>
            <a:off x="1547664" y="641778"/>
            <a:ext cx="6381922" cy="2643206"/>
          </a:xfrm>
          <a:prstGeom prst="cloudCallout">
            <a:avLst>
              <a:gd name="adj1" fmla="val -50706"/>
              <a:gd name="adj2" fmla="val 10899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เมื่อทดสอบไค</a:t>
            </a:r>
            <a:r>
              <a:rPr lang="en-US" sz="40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-</a:t>
            </a:r>
            <a:r>
              <a:rPr lang="th-TH" sz="4000" b="1" dirty="0" err="1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สแควร์</a:t>
            </a:r>
            <a:r>
              <a:rPr lang="th-TH" sz="40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แล้วพบว่าอัตราส่วนไม่เป็น </a:t>
            </a:r>
            <a:r>
              <a:rPr lang="en-US" sz="40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9:3:3:1 </a:t>
            </a:r>
            <a:r>
              <a:rPr lang="th-TH" sz="40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แล้วไงเหรอ</a:t>
            </a:r>
            <a:endParaRPr lang="th-TH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04" y="188640"/>
            <a:ext cx="8991600" cy="42973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sz="3000" b="1" u="sng" dirty="0" smtClean="0">
                <a:solidFill>
                  <a:schemeClr val="tx1"/>
                </a:solidFill>
                <a:effectLst/>
                <a:cs typeface="Tahoma" pitchFamily="34" charset="0"/>
              </a:rPr>
              <a:t>ตัวอย่าง</a:t>
            </a:r>
            <a: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การคัดแยกเพศไก่ไข่ลูกผสมทางการค้า</a:t>
            </a:r>
            <a:b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</a:t>
            </a: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(color sexing)</a:t>
            </a:r>
            <a: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</a:t>
            </a:r>
            <a:b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P1	</a:t>
            </a:r>
            <a:r>
              <a:rPr lang="th-TH" sz="24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พ่อ </a:t>
            </a:r>
            <a:r>
              <a:rPr lang="en-US" sz="24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Rhod</a:t>
            </a:r>
            <a:r>
              <a:rPr lang="en-US" sz="24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Island Red    X   </a:t>
            </a:r>
            <a:r>
              <a:rPr lang="th-TH" sz="24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แม่ </a:t>
            </a:r>
            <a:r>
              <a:rPr lang="en-US" sz="24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Barred Plymouth Rock</a:t>
            </a:r>
            <a:r>
              <a:rPr lang="en-US" sz="2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       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</a:t>
            </a: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(ขนสีน้ำตาล)            (ขนลายขาว-ดำ)</a:t>
            </a:r>
            <a:b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genotype          </a:t>
            </a:r>
            <a:r>
              <a:rPr lang="en-US" sz="26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26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26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             Z</a:t>
            </a:r>
            <a:r>
              <a:rPr lang="en-US" sz="2600" b="1" i="1" baseline="30000" dirty="0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W</a:t>
            </a: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/>
            </a:r>
            <a:b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/>
            </a:r>
            <a:b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gamete	  </a:t>
            </a:r>
            <a:r>
              <a:rPr lang="en-US" sz="26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26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</a:t>
            </a:r>
            <a:r>
              <a:rPr lang="en-US" sz="26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26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i="1" baseline="30000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                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26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2600" b="1" i="1" baseline="30000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</a:t>
            </a:r>
            <a:r>
              <a:rPr lang="en-US" sz="2600" b="1" i="1" dirty="0" smtClean="0">
                <a:solidFill>
                  <a:schemeClr val="tx1"/>
                </a:solidFill>
                <a:effectLst/>
                <a:cs typeface="Tahoma" pitchFamily="34" charset="0"/>
              </a:rPr>
              <a:t>W</a:t>
            </a:r>
            <a:br>
              <a:rPr lang="en-US" sz="2600" b="1" i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	</a:t>
            </a: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/>
            </a:r>
            <a:b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F1</a:t>
            </a:r>
            <a:r>
              <a:rPr lang="th-TH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	       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i="1" dirty="0" smtClean="0">
                <a:solidFill>
                  <a:schemeClr val="tx1"/>
                </a:solidFill>
                <a:effectLst/>
                <a:cs typeface="Tahoma" pitchFamily="34" charset="0"/>
              </a:rPr>
              <a:t> ,  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:        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W</a:t>
            </a: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,  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Z</a:t>
            </a:r>
            <a:r>
              <a:rPr lang="en-US" sz="3000" b="1" i="1" baseline="30000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b</a:t>
            </a:r>
            <a:r>
              <a:rPr lang="en-US" sz="3000" b="1" dirty="0" err="1" smtClean="0">
                <a:solidFill>
                  <a:schemeClr val="tx1"/>
                </a:solidFill>
                <a:effectLst/>
                <a:cs typeface="Tahoma" pitchFamily="34" charset="0"/>
              </a:rPr>
              <a:t>W</a:t>
            </a: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</a:t>
            </a:r>
            <a:b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r>
              <a:rPr lang="en-US" sz="30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              </a:t>
            </a:r>
            <a:r>
              <a:rPr lang="en-US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(</a:t>
            </a:r>
            <a: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  <a:t>เพศผู้ขนลาย)           (เพศเมียขนสีน้ำตาล)</a:t>
            </a:r>
            <a:br>
              <a:rPr lang="th-TH" sz="2600" b="1" dirty="0" smtClean="0">
                <a:solidFill>
                  <a:schemeClr val="tx1"/>
                </a:solidFill>
                <a:effectLst/>
                <a:cs typeface="Tahoma" pitchFamily="34" charset="0"/>
              </a:rPr>
            </a:br>
            <a:endParaRPr lang="th-TH" sz="2600" b="1" dirty="0" smtClean="0">
              <a:solidFill>
                <a:schemeClr val="tx1"/>
              </a:solidFill>
              <a:effectLst/>
              <a:cs typeface="Tahoma" pitchFamily="34" charset="0"/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395536" y="4509120"/>
            <a:ext cx="8458200" cy="13731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ตัวบ่งชี้การคัดเพศ : ลูกไก่</a:t>
            </a:r>
            <a:r>
              <a:rPr kumimoji="0" lang="th-TH" sz="2800" b="1" dirty="0">
                <a:solidFill>
                  <a:srgbClr val="FF0000"/>
                </a:solidFill>
                <a:latin typeface="Tahoma" pitchFamily="34" charset="0"/>
              </a:rPr>
              <a:t>เพศผู้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 อายุ 3-5 วัน ลำตัวจะมี</a:t>
            </a:r>
            <a:r>
              <a:rPr kumimoji="0" lang="th-TH" sz="2800" b="1" dirty="0">
                <a:solidFill>
                  <a:srgbClr val="FF0000"/>
                </a:solidFill>
                <a:latin typeface="Tahoma" pitchFamily="34" charset="0"/>
              </a:rPr>
              <a:t>สีดำทั้งตัวและบริเวณหัวมีจุดสีขาว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 แต่เพศเมียจะไม่มีจุดสีขาวบริเวณหัว</a:t>
            </a:r>
          </a:p>
        </p:txBody>
      </p:sp>
      <p:sp>
        <p:nvSpPr>
          <p:cNvPr id="66564" name="Oval 8"/>
          <p:cNvSpPr>
            <a:spLocks noChangeArrowheads="1"/>
          </p:cNvSpPr>
          <p:nvPr/>
        </p:nvSpPr>
        <p:spPr bwMode="auto">
          <a:xfrm>
            <a:off x="2123729" y="3356794"/>
            <a:ext cx="504056" cy="504254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  <p:sp>
        <p:nvSpPr>
          <p:cNvPr id="66565" name="Oval 9"/>
          <p:cNvSpPr>
            <a:spLocks noChangeArrowheads="1"/>
          </p:cNvSpPr>
          <p:nvPr/>
        </p:nvSpPr>
        <p:spPr bwMode="auto">
          <a:xfrm>
            <a:off x="3275856" y="3356794"/>
            <a:ext cx="503982" cy="504254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  <p:sp>
        <p:nvSpPr>
          <p:cNvPr id="66566" name="Oval 10"/>
          <p:cNvSpPr>
            <a:spLocks noChangeArrowheads="1"/>
          </p:cNvSpPr>
          <p:nvPr/>
        </p:nvSpPr>
        <p:spPr bwMode="auto">
          <a:xfrm>
            <a:off x="5292080" y="3356794"/>
            <a:ext cx="504056" cy="504254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  <p:sp>
        <p:nvSpPr>
          <p:cNvPr id="66567" name="Oval 11"/>
          <p:cNvSpPr>
            <a:spLocks noChangeArrowheads="1"/>
          </p:cNvSpPr>
          <p:nvPr/>
        </p:nvSpPr>
        <p:spPr bwMode="auto">
          <a:xfrm>
            <a:off x="6372200" y="3356794"/>
            <a:ext cx="504056" cy="504254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/>
      <p:bldP spid="10035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915400" cy="5105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 dirty="0" smtClean="0">
                <a:solidFill>
                  <a:schemeClr val="hlink"/>
                </a:solidFill>
                <a:cs typeface="Tahoma" pitchFamily="34" charset="0"/>
              </a:rPr>
              <a:t>Ex.</a:t>
            </a:r>
            <a:r>
              <a:rPr lang="th-TH" sz="3200" b="1" dirty="0" smtClean="0">
                <a:solidFill>
                  <a:schemeClr val="hlink"/>
                </a:solidFill>
                <a:cs typeface="Tahoma" pitchFamily="34" charset="0"/>
              </a:rPr>
              <a:t>  </a:t>
            </a:r>
            <a:r>
              <a:rPr lang="en-US" sz="3200" b="1" dirty="0" smtClean="0">
                <a:cs typeface="Tahoma" pitchFamily="34" charset="0"/>
              </a:rPr>
              <a:t>Sex-linked </a:t>
            </a:r>
            <a:r>
              <a:rPr lang="th-TH" sz="3200" b="1" dirty="0" smtClean="0">
                <a:cs typeface="Tahoma" pitchFamily="34" charset="0"/>
              </a:rPr>
              <a:t> เกี่ยวกับการงอกของขน</a:t>
            </a:r>
            <a:r>
              <a:rPr lang="en-US" sz="3200" b="1" dirty="0" smtClean="0">
                <a:cs typeface="Tahoma" pitchFamily="34" charset="0"/>
              </a:rPr>
              <a:t> </a:t>
            </a:r>
            <a:br>
              <a:rPr lang="en-US" sz="3200" b="1" dirty="0" smtClean="0">
                <a:cs typeface="Tahoma" pitchFamily="34" charset="0"/>
              </a:rPr>
            </a:br>
            <a:r>
              <a:rPr lang="en-US" sz="3200" b="1" dirty="0" smtClean="0">
                <a:cs typeface="Tahoma" pitchFamily="34" charset="0"/>
              </a:rPr>
              <a:t>       (feather sexing)</a:t>
            </a:r>
            <a:r>
              <a:rPr lang="th-TH" sz="3200" dirty="0" smtClean="0">
                <a:cs typeface="Tahoma" pitchFamily="34" charset="0"/>
              </a:rPr>
              <a:t/>
            </a:r>
            <a:br>
              <a:rPr lang="th-TH" sz="3200" dirty="0" smtClean="0">
                <a:cs typeface="Tahoma" pitchFamily="34" charset="0"/>
              </a:rPr>
            </a:br>
            <a:r>
              <a:rPr lang="en-US" sz="1400" dirty="0" smtClean="0">
                <a:cs typeface="Tahoma" pitchFamily="34" charset="0"/>
              </a:rPr>
              <a:t/>
            </a:r>
            <a:br>
              <a:rPr lang="en-US" sz="1400" dirty="0" smtClean="0">
                <a:cs typeface="Tahoma" pitchFamily="34" charset="0"/>
              </a:rPr>
            </a:br>
            <a:r>
              <a:rPr lang="en-US" sz="3200" b="1" dirty="0" smtClean="0">
                <a:solidFill>
                  <a:schemeClr val="hlink"/>
                </a:solidFill>
                <a:cs typeface="Tahoma" pitchFamily="34" charset="0"/>
              </a:rPr>
              <a:t>P1</a:t>
            </a:r>
            <a:r>
              <a:rPr lang="en-US" sz="3200" b="1" dirty="0" smtClean="0">
                <a:cs typeface="Tahoma" pitchFamily="34" charset="0"/>
              </a:rPr>
              <a:t>	        </a:t>
            </a:r>
            <a:r>
              <a:rPr lang="th-TH" sz="2800" b="1" dirty="0" smtClean="0">
                <a:solidFill>
                  <a:srgbClr val="0000CC"/>
                </a:solidFill>
                <a:cs typeface="Tahoma" pitchFamily="34" charset="0"/>
              </a:rPr>
              <a:t>พ่อ </a:t>
            </a: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Fast feather</a:t>
            </a:r>
            <a:r>
              <a:rPr lang="en-US" sz="2800" b="1" dirty="0" smtClean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en-US" sz="2800" b="1" dirty="0" smtClean="0">
                <a:cs typeface="Tahoma" pitchFamily="34" charset="0"/>
              </a:rPr>
              <a:t>    X   </a:t>
            </a:r>
            <a:r>
              <a:rPr lang="th-TH" sz="2800" b="1" dirty="0" smtClean="0">
                <a:solidFill>
                  <a:srgbClr val="FF3300"/>
                </a:solidFill>
                <a:cs typeface="Tahoma" pitchFamily="34" charset="0"/>
              </a:rPr>
              <a:t>แม่ </a:t>
            </a:r>
            <a:r>
              <a:rPr lang="en-US" sz="2800" b="1" dirty="0" smtClean="0">
                <a:solidFill>
                  <a:srgbClr val="FF3300"/>
                </a:solidFill>
                <a:cs typeface="Tahoma" pitchFamily="34" charset="0"/>
              </a:rPr>
              <a:t>Slow feather</a:t>
            </a:r>
            <a:r>
              <a:rPr lang="en-US" sz="2800" b="1" dirty="0" smtClean="0">
                <a:cs typeface="Tahoma" pitchFamily="34" charset="0"/>
              </a:rPr>
              <a:t/>
            </a:r>
            <a:br>
              <a:rPr lang="en-US" sz="2800" b="1" dirty="0" smtClean="0">
                <a:cs typeface="Tahoma" pitchFamily="34" charset="0"/>
              </a:rPr>
            </a:br>
            <a:r>
              <a:rPr lang="en-US" sz="2800" b="1" dirty="0" smtClean="0">
                <a:cs typeface="Tahoma" pitchFamily="34" charset="0"/>
              </a:rPr>
              <a:t>                </a:t>
            </a:r>
            <a:r>
              <a:rPr lang="en-US" sz="3200" b="1" dirty="0" smtClean="0">
                <a:solidFill>
                  <a:schemeClr val="hlink"/>
                </a:solidFill>
                <a:cs typeface="Tahoma" pitchFamily="34" charset="0"/>
              </a:rPr>
              <a:t> </a:t>
            </a:r>
            <a:r>
              <a:rPr lang="en-US" sz="3200" b="1" dirty="0" smtClean="0">
                <a:cs typeface="Tahoma" pitchFamily="34" charset="0"/>
              </a:rPr>
              <a:t>   </a:t>
            </a:r>
            <a:r>
              <a:rPr lang="th-TH" sz="2800" b="1" dirty="0" smtClean="0">
                <a:solidFill>
                  <a:srgbClr val="0000CC"/>
                </a:solidFill>
                <a:cs typeface="Tahoma" pitchFamily="34" charset="0"/>
              </a:rPr>
              <a:t>(ขนงอกเร็ว)</a:t>
            </a:r>
            <a:r>
              <a:rPr lang="th-TH" sz="3200" b="1" dirty="0" smtClean="0">
                <a:cs typeface="Tahoma" pitchFamily="34" charset="0"/>
              </a:rPr>
              <a:t>                </a:t>
            </a:r>
            <a:r>
              <a:rPr lang="th-TH" sz="2800" b="1" dirty="0" smtClean="0">
                <a:solidFill>
                  <a:srgbClr val="FF3300"/>
                </a:solidFill>
                <a:cs typeface="Tahoma" pitchFamily="34" charset="0"/>
              </a:rPr>
              <a:t>(ขนงอกช้า)</a:t>
            </a:r>
            <a:r>
              <a:rPr lang="th-TH" sz="3200" b="1" dirty="0" smtClean="0">
                <a:cs typeface="Tahoma" pitchFamily="34" charset="0"/>
              </a:rPr>
              <a:t/>
            </a:r>
            <a:br>
              <a:rPr lang="th-TH" sz="3200" b="1" dirty="0" smtClean="0">
                <a:cs typeface="Tahoma" pitchFamily="34" charset="0"/>
              </a:rPr>
            </a:br>
            <a:r>
              <a:rPr lang="en-US" sz="3200" b="1" dirty="0" smtClean="0">
                <a:solidFill>
                  <a:schemeClr val="hlink"/>
                </a:solidFill>
                <a:cs typeface="Tahoma" pitchFamily="34" charset="0"/>
              </a:rPr>
              <a:t>genotype    </a:t>
            </a:r>
            <a:r>
              <a:rPr lang="en-US" sz="3200" b="1" dirty="0" smtClean="0">
                <a:cs typeface="Tahoma" pitchFamily="34" charset="0"/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  <a:cs typeface="Tahoma" pitchFamily="34" charset="0"/>
              </a:rPr>
              <a:t>Z</a:t>
            </a:r>
            <a:r>
              <a:rPr lang="en-US" sz="3200" b="1" i="1" baseline="30000" dirty="0" err="1" smtClean="0">
                <a:solidFill>
                  <a:srgbClr val="0000CC"/>
                </a:solidFill>
                <a:cs typeface="Tahoma" pitchFamily="34" charset="0"/>
              </a:rPr>
              <a:t>k</a:t>
            </a:r>
            <a:r>
              <a:rPr lang="en-US" sz="3200" b="1" dirty="0" err="1" smtClean="0">
                <a:solidFill>
                  <a:srgbClr val="0000CC"/>
                </a:solidFill>
                <a:cs typeface="Tahoma" pitchFamily="34" charset="0"/>
              </a:rPr>
              <a:t>Z</a:t>
            </a:r>
            <a:r>
              <a:rPr lang="en-US" sz="3200" b="1" i="1" baseline="30000" dirty="0" err="1" smtClean="0">
                <a:solidFill>
                  <a:srgbClr val="0000CC"/>
                </a:solidFill>
                <a:cs typeface="Tahoma" pitchFamily="34" charset="0"/>
              </a:rPr>
              <a:t>k</a:t>
            </a:r>
            <a:r>
              <a:rPr lang="en-US" sz="3200" b="1" dirty="0" smtClean="0">
                <a:solidFill>
                  <a:srgbClr val="0000CC"/>
                </a:solidFill>
                <a:cs typeface="Tahoma" pitchFamily="34" charset="0"/>
              </a:rPr>
              <a:t>  </a:t>
            </a:r>
            <a:r>
              <a:rPr lang="en-US" sz="3200" b="1" dirty="0" smtClean="0">
                <a:cs typeface="Tahoma" pitchFamily="34" charset="0"/>
              </a:rPr>
              <a:t>                      </a:t>
            </a:r>
            <a:r>
              <a:rPr lang="en-US" sz="3200" b="1" dirty="0" smtClean="0">
                <a:solidFill>
                  <a:srgbClr val="FF3300"/>
                </a:solidFill>
                <a:cs typeface="Tahoma" pitchFamily="34" charset="0"/>
              </a:rPr>
              <a:t>  Z</a:t>
            </a:r>
            <a:r>
              <a:rPr lang="en-US" sz="3200" b="1" i="1" baseline="30000" dirty="0" smtClean="0">
                <a:solidFill>
                  <a:srgbClr val="FF3300"/>
                </a:solidFill>
                <a:cs typeface="Tahoma" pitchFamily="34" charset="0"/>
              </a:rPr>
              <a:t>K</a:t>
            </a:r>
            <a:r>
              <a:rPr lang="en-US" sz="3200" b="1" dirty="0" smtClean="0">
                <a:solidFill>
                  <a:srgbClr val="FF3300"/>
                </a:solidFill>
                <a:cs typeface="Tahoma" pitchFamily="34" charset="0"/>
              </a:rPr>
              <a:t>W</a:t>
            </a:r>
            <a:r>
              <a:rPr lang="th-TH" sz="3200" b="1" dirty="0" smtClean="0">
                <a:solidFill>
                  <a:schemeClr val="tx1"/>
                </a:solidFill>
                <a:cs typeface="Tahoma" pitchFamily="34" charset="0"/>
              </a:rPr>
              <a:t/>
            </a:r>
            <a:br>
              <a:rPr lang="th-TH" sz="3200" b="1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th-TH" sz="4000" b="1" dirty="0" smtClean="0">
                <a:cs typeface="Tahoma" pitchFamily="34" charset="0"/>
              </a:rPr>
              <a:t/>
            </a:r>
            <a:br>
              <a:rPr lang="th-TH" sz="4000" b="1" dirty="0" smtClean="0">
                <a:cs typeface="Tahoma" pitchFamily="34" charset="0"/>
              </a:rPr>
            </a:br>
            <a:r>
              <a:rPr lang="th-TH" sz="4000" b="1" dirty="0" smtClean="0">
                <a:cs typeface="Tahoma" pitchFamily="34" charset="0"/>
              </a:rPr>
              <a:t/>
            </a:r>
            <a:br>
              <a:rPr lang="th-TH" sz="4000" b="1" dirty="0" smtClean="0">
                <a:cs typeface="Tahoma" pitchFamily="34" charset="0"/>
              </a:rPr>
            </a:br>
            <a:r>
              <a:rPr lang="th-TH" sz="3200" b="1" dirty="0" smtClean="0">
                <a:solidFill>
                  <a:schemeClr val="hlink"/>
                </a:solidFill>
                <a:cs typeface="Tahoma" pitchFamily="34" charset="0"/>
              </a:rPr>
              <a:t>F1	</a:t>
            </a:r>
            <a:r>
              <a:rPr lang="th-TH" sz="3200" b="1" dirty="0" smtClean="0">
                <a:cs typeface="Tahoma" pitchFamily="34" charset="0"/>
              </a:rPr>
              <a:t>	   </a:t>
            </a:r>
            <a:r>
              <a:rPr lang="th-TH" sz="3200" b="1" dirty="0" smtClean="0">
                <a:solidFill>
                  <a:schemeClr val="tx1"/>
                </a:solidFill>
                <a:cs typeface="Tahoma" pitchFamily="34" charset="0"/>
              </a:rPr>
              <a:t>    </a:t>
            </a:r>
            <a:r>
              <a:rPr lang="en-US" sz="3200" b="1" dirty="0" err="1" smtClean="0">
                <a:solidFill>
                  <a:srgbClr val="FF3300"/>
                </a:solidFill>
                <a:cs typeface="Tahoma" pitchFamily="34" charset="0"/>
              </a:rPr>
              <a:t>Z</a:t>
            </a:r>
            <a:r>
              <a:rPr lang="en-US" sz="3200" b="1" i="1" baseline="30000" dirty="0" err="1" smtClean="0">
                <a:solidFill>
                  <a:srgbClr val="FF3300"/>
                </a:solidFill>
                <a:cs typeface="Tahoma" pitchFamily="34" charset="0"/>
              </a:rPr>
              <a:t>k</a:t>
            </a:r>
            <a:r>
              <a:rPr lang="en-US" sz="3200" b="1" dirty="0" err="1" smtClean="0">
                <a:solidFill>
                  <a:srgbClr val="FF3300"/>
                </a:solidFill>
                <a:cs typeface="Tahoma" pitchFamily="34" charset="0"/>
              </a:rPr>
              <a:t>Z</a:t>
            </a:r>
            <a:r>
              <a:rPr lang="en-US" sz="3200" b="1" i="1" baseline="30000" dirty="0" err="1" smtClean="0">
                <a:solidFill>
                  <a:srgbClr val="FF3300"/>
                </a:solidFill>
                <a:cs typeface="Tahoma" pitchFamily="34" charset="0"/>
              </a:rPr>
              <a:t>K</a:t>
            </a:r>
            <a:r>
              <a:rPr lang="en-US" sz="3200" b="1" i="1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cs typeface="Tahoma" pitchFamily="34" charset="0"/>
              </a:rPr>
              <a:t>  </a:t>
            </a:r>
            <a:r>
              <a:rPr lang="en-US" sz="3200" b="1" dirty="0" smtClean="0">
                <a:cs typeface="Tahoma" pitchFamily="34" charset="0"/>
              </a:rPr>
              <a:t>        :          </a:t>
            </a:r>
            <a:r>
              <a:rPr lang="en-US" sz="3200" b="1" dirty="0" smtClean="0">
                <a:solidFill>
                  <a:srgbClr val="0000CC"/>
                </a:solidFill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cs typeface="Tahoma" pitchFamily="34" charset="0"/>
              </a:rPr>
              <a:t>Z</a:t>
            </a:r>
            <a:r>
              <a:rPr lang="en-US" sz="3200" b="1" i="1" baseline="30000" dirty="0" err="1" smtClean="0">
                <a:solidFill>
                  <a:srgbClr val="0000CC"/>
                </a:solidFill>
                <a:cs typeface="Tahoma" pitchFamily="34" charset="0"/>
              </a:rPr>
              <a:t>k</a:t>
            </a:r>
            <a:r>
              <a:rPr lang="en-US" sz="3200" b="1" dirty="0" err="1" smtClean="0">
                <a:solidFill>
                  <a:srgbClr val="0000CC"/>
                </a:solidFill>
                <a:cs typeface="Tahoma" pitchFamily="34" charset="0"/>
              </a:rPr>
              <a:t>W</a:t>
            </a:r>
            <a:r>
              <a:rPr lang="en-US" sz="3200" b="1" dirty="0" smtClean="0">
                <a:solidFill>
                  <a:schemeClr val="accent2"/>
                </a:solidFill>
                <a:cs typeface="Tahoma" pitchFamily="34" charset="0"/>
              </a:rPr>
              <a:t> </a:t>
            </a:r>
            <a:br>
              <a:rPr lang="en-US" sz="3200" b="1" dirty="0" smtClean="0">
                <a:solidFill>
                  <a:schemeClr val="accent2"/>
                </a:solidFill>
                <a:cs typeface="Tahoma" pitchFamily="34" charset="0"/>
              </a:rPr>
            </a:br>
            <a:r>
              <a:rPr lang="en-US" sz="3200" b="1" dirty="0" smtClean="0">
                <a:cs typeface="Tahoma" pitchFamily="34" charset="0"/>
              </a:rPr>
              <a:t>	        </a:t>
            </a:r>
            <a:r>
              <a:rPr lang="en-US" sz="2800" b="1" dirty="0" smtClean="0">
                <a:solidFill>
                  <a:srgbClr val="FF3300"/>
                </a:solidFill>
                <a:cs typeface="Tahoma" pitchFamily="34" charset="0"/>
              </a:rPr>
              <a:t>(</a:t>
            </a:r>
            <a:r>
              <a:rPr lang="th-TH" sz="2800" b="1" dirty="0" smtClean="0">
                <a:solidFill>
                  <a:srgbClr val="FF3300"/>
                </a:solidFill>
                <a:cs typeface="Tahoma" pitchFamily="34" charset="0"/>
              </a:rPr>
              <a:t>เพศผู้ขนงอกช้า)</a:t>
            </a:r>
            <a:r>
              <a:rPr lang="th-TH" sz="2800" b="1" dirty="0" smtClean="0">
                <a:cs typeface="Tahoma" pitchFamily="34" charset="0"/>
              </a:rPr>
              <a:t>       </a:t>
            </a:r>
            <a:r>
              <a:rPr lang="th-TH" sz="2800" b="1" dirty="0" smtClean="0">
                <a:solidFill>
                  <a:srgbClr val="0000CC"/>
                </a:solidFill>
                <a:cs typeface="Tahoma" pitchFamily="34" charset="0"/>
              </a:rPr>
              <a:t>(เพศเมียขนงอกเร็ว)</a:t>
            </a:r>
            <a:r>
              <a:rPr lang="th-TH" sz="3200" b="1" dirty="0" smtClean="0">
                <a:solidFill>
                  <a:srgbClr val="0000CC"/>
                </a:solidFill>
                <a:cs typeface="Tahoma" pitchFamily="34" charset="0"/>
              </a:rPr>
              <a:t/>
            </a:r>
            <a:br>
              <a:rPr lang="th-TH" sz="3200" b="1" dirty="0" smtClean="0">
                <a:solidFill>
                  <a:srgbClr val="0000CC"/>
                </a:solidFill>
                <a:cs typeface="Tahoma" pitchFamily="34" charset="0"/>
              </a:rPr>
            </a:br>
            <a:endParaRPr lang="th-TH" sz="3200" b="1" dirty="0" smtClean="0">
              <a:solidFill>
                <a:srgbClr val="0000CC"/>
              </a:solidFill>
              <a:cs typeface="Tahoma" pitchFamily="34" charset="0"/>
            </a:endParaRPr>
          </a:p>
        </p:txBody>
      </p:sp>
      <p:sp>
        <p:nvSpPr>
          <p:cNvPr id="101379" name="Line 3"/>
          <p:cNvSpPr>
            <a:spLocks noChangeShapeType="1"/>
          </p:cNvSpPr>
          <p:nvPr/>
        </p:nvSpPr>
        <p:spPr bwMode="auto">
          <a:xfrm>
            <a:off x="4038600" y="3048000"/>
            <a:ext cx="2209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 flipH="1">
            <a:off x="3429000" y="3048000"/>
            <a:ext cx="152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 flipH="1">
            <a:off x="6629400" y="30480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 flipH="1">
            <a:off x="3962400" y="2971800"/>
            <a:ext cx="2438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251520" y="4869160"/>
            <a:ext cx="8784975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 ** Sex-linked 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ในคน เช่น ลักษณะตาบอดสี ,โรคเลือดไหลไม่หยุด พบว่าลักษณะของ </a:t>
            </a:r>
            <a:r>
              <a:rPr kumimoji="0" lang="en-US" sz="2400" b="1" dirty="0">
                <a:solidFill>
                  <a:srgbClr val="0000CC"/>
                </a:solidFill>
                <a:latin typeface="Tahoma" pitchFamily="34" charset="0"/>
              </a:rPr>
              <a:t>Sex-linked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rgbClr val="0000CC"/>
                </a:solidFill>
                <a:latin typeface="Tahoma" pitchFamily="34" charset="0"/>
              </a:rPr>
              <a:t>จะพบแสดงออกในเพศชายมากกว่าเพศหญิง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 **</a:t>
            </a:r>
            <a:endParaRPr kumimoji="0" lang="th-TH" sz="2800" b="1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  <p:bldP spid="101379" grpId="0" animBg="1"/>
      <p:bldP spid="101380" grpId="0" animBg="1"/>
      <p:bldP spid="101381" grpId="0" animBg="1"/>
      <p:bldP spid="101382" grpId="0" animBg="1"/>
      <p:bldP spid="10138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1" descr="img006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26988"/>
            <a:ext cx="9144000" cy="6858001"/>
          </a:xfrm>
          <a:noFill/>
        </p:spPr>
      </p:pic>
      <p:sp>
        <p:nvSpPr>
          <p:cNvPr id="68611" name="Rectangle 13"/>
          <p:cNvSpPr>
            <a:spLocks noChangeArrowheads="1"/>
          </p:cNvSpPr>
          <p:nvPr/>
        </p:nvSpPr>
        <p:spPr bwMode="auto">
          <a:xfrm>
            <a:off x="179388" y="6453188"/>
            <a:ext cx="8945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600" b="1">
                <a:solidFill>
                  <a:srgbClr val="0000CC"/>
                </a:solidFill>
                <a:latin typeface="Tahoma" pitchFamily="34" charset="0"/>
              </a:rPr>
              <a:t>http://www.ansi.okstate.edu/course/3443/study/ReproTech/Feathersex/index.htm</a:t>
            </a:r>
          </a:p>
        </p:txBody>
      </p:sp>
      <p:sp>
        <p:nvSpPr>
          <p:cNvPr id="120846" name="Oval 14"/>
          <p:cNvSpPr>
            <a:spLocks noChangeArrowheads="1"/>
          </p:cNvSpPr>
          <p:nvPr/>
        </p:nvSpPr>
        <p:spPr bwMode="auto">
          <a:xfrm>
            <a:off x="2124075" y="1700213"/>
            <a:ext cx="1655763" cy="649287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5292725" y="1700213"/>
            <a:ext cx="1655763" cy="649287"/>
          </a:xfrm>
          <a:prstGeom prst="ellipse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08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08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6" grpId="0" animBg="1"/>
      <p:bldP spid="1208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2250"/>
            <a:ext cx="3381375" cy="685800"/>
          </a:xfrm>
          <a:solidFill>
            <a:srgbClr val="FFFF99"/>
          </a:solidFill>
          <a:ln w="38100" cmpd="dbl"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0000CC"/>
                </a:solidFill>
                <a:cs typeface="Tahoma" pitchFamily="34" charset="0"/>
              </a:rPr>
              <a:t>Sex influenced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66813"/>
            <a:ext cx="7924800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smtClean="0">
                <a:solidFill>
                  <a:srgbClr val="0000CC"/>
                </a:solidFill>
                <a:cs typeface="Tahoma" pitchFamily="34" charset="0"/>
              </a:rPr>
              <a:t>:  การถ่ายทอดลักษณะข่มขึ้นอยู่กับเพศ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smtClean="0">
                <a:solidFill>
                  <a:srgbClr val="0000CC"/>
                </a:solidFill>
                <a:cs typeface="Tahoma" pitchFamily="34" charset="0"/>
              </a:rPr>
              <a:t>	โดยจะมียีนที่ควบคุมลักษณะอยู่บนโครโมโซมร่างกาย</a:t>
            </a:r>
            <a:r>
              <a:rPr lang="en-US" sz="2800" b="1" smtClean="0">
                <a:solidFill>
                  <a:srgbClr val="0000CC"/>
                </a:solidFill>
                <a:cs typeface="Tahoma" pitchFamily="34" charset="0"/>
              </a:rPr>
              <a:t>(autosome) </a:t>
            </a:r>
            <a:r>
              <a:rPr lang="th-TH" sz="2800" b="1" smtClean="0">
                <a:solidFill>
                  <a:srgbClr val="FF0000"/>
                </a:solidFill>
                <a:cs typeface="Tahoma" pitchFamily="34" charset="0"/>
              </a:rPr>
              <a:t>แต่การแสดงออกการข่มของยีนจะขึ้นอยู่กับเพศ</a:t>
            </a:r>
            <a:r>
              <a:rPr lang="th-TH" sz="2800" b="1" smtClean="0">
                <a:solidFill>
                  <a:srgbClr val="0000CC"/>
                </a:solidFill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800" b="1" smtClean="0">
              <a:solidFill>
                <a:srgbClr val="0000CC"/>
              </a:solidFill>
              <a:cs typeface="Tahoma" pitchFamily="34" charset="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611386" y="2923321"/>
            <a:ext cx="7993062" cy="955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2800" b="1">
                <a:solidFill>
                  <a:srgbClr val="000066"/>
                </a:solidFill>
                <a:latin typeface="Tahoma" pitchFamily="34" charset="0"/>
              </a:rPr>
              <a:t>หรืออาจจะกล่าวได้ว่า ใน 1 </a:t>
            </a:r>
            <a:r>
              <a:rPr kumimoji="0" lang="en-US" sz="2800" b="1">
                <a:solidFill>
                  <a:srgbClr val="000066"/>
                </a:solidFill>
                <a:latin typeface="Tahoma" pitchFamily="34" charset="0"/>
              </a:rPr>
              <a:t>genotype </a:t>
            </a:r>
            <a:r>
              <a:rPr kumimoji="0" lang="th-TH" sz="2800" b="1">
                <a:solidFill>
                  <a:srgbClr val="000066"/>
                </a:solidFill>
                <a:latin typeface="Tahoma" pitchFamily="34" charset="0"/>
              </a:rPr>
              <a:t>สัตว์ในเพศผู้และเพศเมียจะมีการแสดงออกแตกต่างกัน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67544" y="4221088"/>
            <a:ext cx="8137525" cy="152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kumimoji="0" lang="th-TH" sz="3200" b="1" dirty="0">
                <a:solidFill>
                  <a:srgbClr val="800080"/>
                </a:solidFill>
                <a:latin typeface="Tahoma" pitchFamily="34" charset="0"/>
              </a:rPr>
              <a:t>ตัวอย่าง </a:t>
            </a:r>
            <a:r>
              <a:rPr kumimoji="0" lang="en-US" sz="3200" b="1" dirty="0" smtClean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kumimoji="0" lang="th-TH" sz="3200" b="1" dirty="0" smtClean="0">
                <a:solidFill>
                  <a:srgbClr val="800080"/>
                </a:solidFill>
                <a:latin typeface="Tahoma" pitchFamily="34" charset="0"/>
              </a:rPr>
              <a:t>ยีน </a:t>
            </a:r>
            <a:r>
              <a:rPr kumimoji="0" lang="en-US" sz="3200" b="1" dirty="0">
                <a:solidFill>
                  <a:srgbClr val="800080"/>
                </a:solidFill>
                <a:latin typeface="Tahoma" pitchFamily="34" charset="0"/>
              </a:rPr>
              <a:t>H</a:t>
            </a:r>
            <a:r>
              <a:rPr kumimoji="0" lang="en-US" sz="3200" b="1" baseline="30000" dirty="0">
                <a:solidFill>
                  <a:srgbClr val="800080"/>
                </a:solidFill>
                <a:latin typeface="Tahoma" pitchFamily="34" charset="0"/>
              </a:rPr>
              <a:t>I</a:t>
            </a:r>
            <a:r>
              <a:rPr kumimoji="0" lang="en-US" sz="3200" b="1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kumimoji="0" lang="th-TH" sz="3200" b="1" dirty="0">
                <a:solidFill>
                  <a:srgbClr val="800080"/>
                </a:solidFill>
                <a:latin typeface="Tahoma" pitchFamily="34" charset="0"/>
              </a:rPr>
              <a:t>ควบคุมลักษณะการมีเขา 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kumimoji="0" lang="th-TH" sz="3200" b="1" dirty="0">
                <a:solidFill>
                  <a:srgbClr val="800080"/>
                </a:solidFill>
                <a:latin typeface="Tahoma" pitchFamily="34" charset="0"/>
              </a:rPr>
              <a:t>                   </a:t>
            </a:r>
            <a:r>
              <a:rPr kumimoji="0" lang="en-US" sz="3200" b="1" dirty="0">
                <a:solidFill>
                  <a:srgbClr val="800080"/>
                </a:solidFill>
                <a:latin typeface="Tahoma" pitchFamily="34" charset="0"/>
              </a:rPr>
              <a:t>H  </a:t>
            </a:r>
            <a:r>
              <a:rPr kumimoji="0" lang="th-TH" sz="3200" b="1" dirty="0">
                <a:solidFill>
                  <a:srgbClr val="800080"/>
                </a:solidFill>
                <a:latin typeface="Tahoma" pitchFamily="34" charset="0"/>
              </a:rPr>
              <a:t>ควบคุมไม่มีเขาในแกะ 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kumimoji="0" lang="th-TH" sz="3200" b="1" dirty="0">
                <a:solidFill>
                  <a:srgbClr val="800080"/>
                </a:solidFill>
                <a:latin typeface="Tahoma" pitchFamily="34" charset="0"/>
              </a:rPr>
              <a:t>           </a:t>
            </a:r>
            <a:r>
              <a:rPr kumimoji="0" lang="th-TH" sz="3200" b="1" dirty="0" smtClean="0">
                <a:solidFill>
                  <a:srgbClr val="800080"/>
                </a:solidFill>
                <a:latin typeface="Tahoma" pitchFamily="34" charset="0"/>
              </a:rPr>
              <a:t>  </a:t>
            </a:r>
            <a:r>
              <a:rPr kumimoji="0" lang="th-TH" sz="32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ยีน</a:t>
            </a:r>
            <a:r>
              <a:rPr kumimoji="0" lang="en-US" sz="32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 H</a:t>
            </a:r>
            <a:r>
              <a:rPr kumimoji="0" lang="en-US" sz="3200" b="1" baseline="30000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I</a:t>
            </a:r>
            <a:r>
              <a:rPr kumimoji="0" lang="en-US" sz="32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 </a:t>
            </a:r>
            <a:r>
              <a:rPr kumimoji="0" lang="th-TH" sz="32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ข่ม </a:t>
            </a:r>
            <a:r>
              <a:rPr kumimoji="0" lang="en-US" sz="32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H </a:t>
            </a:r>
            <a:r>
              <a:rPr kumimoji="0" lang="th-TH" sz="32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สมบูรณ์                          </a:t>
            </a:r>
            <a:endParaRPr kumimoji="0" lang="th-TH" sz="3200" b="1" dirty="0">
              <a:solidFill>
                <a:schemeClr val="accent4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 autoUpdateAnimBg="0"/>
      <p:bldP spid="102403" grpId="0" build="p" autoUpdateAnimBg="0"/>
      <p:bldP spid="102404" grpId="0" build="p" autoUpdateAnimBg="0"/>
      <p:bldP spid="10240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33375"/>
            <a:ext cx="8077200" cy="497998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sz="3000" b="1" u="sng" dirty="0" smtClean="0">
                <a:solidFill>
                  <a:srgbClr val="9900FF"/>
                </a:solidFill>
                <a:cs typeface="Tahoma" pitchFamily="34" charset="0"/>
              </a:rPr>
              <a:t>ตัวอย่าง</a:t>
            </a:r>
            <a:r>
              <a:rPr lang="th-TH" sz="3000" b="1" dirty="0" smtClean="0">
                <a:solidFill>
                  <a:srgbClr val="9900FF"/>
                </a:solidFill>
                <a:cs typeface="Tahoma" pitchFamily="34" charset="0"/>
              </a:rPr>
              <a:t>  การผสมข้ามระหว่างแกะพันธุ์ </a:t>
            </a:r>
            <a: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</a:br>
            <a:r>
              <a:rPr lang="en-US" sz="3000" dirty="0">
                <a:solidFill>
                  <a:srgbClr val="9900FF"/>
                </a:solidFill>
                <a:cs typeface="Tahoma" pitchFamily="34" charset="0"/>
              </a:rPr>
              <a:t> </a:t>
            </a:r>
            <a:r>
              <a:rPr lang="en-US" sz="3000" dirty="0" smtClean="0">
                <a:solidFill>
                  <a:srgbClr val="9900FF"/>
                </a:solidFill>
                <a:cs typeface="Tahoma" pitchFamily="34" charset="0"/>
              </a:rPr>
              <a:t>            </a:t>
            </a:r>
            <a: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  <a:t>Dorset </a:t>
            </a:r>
            <a: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  <a:t>horn  </a:t>
            </a:r>
            <a:r>
              <a:rPr lang="th-TH" sz="3000" b="1" dirty="0" smtClean="0">
                <a:solidFill>
                  <a:srgbClr val="9900FF"/>
                </a:solidFill>
                <a:cs typeface="Tahoma" pitchFamily="34" charset="0"/>
              </a:rPr>
              <a:t>และ</a:t>
            </a:r>
            <a: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  <a:t>  Suffolk</a:t>
            </a:r>
            <a:br>
              <a:rPr lang="en-US" sz="3000" b="1" dirty="0" smtClean="0">
                <a:solidFill>
                  <a:srgbClr val="9900FF"/>
                </a:solidFill>
                <a:cs typeface="Tahoma" pitchFamily="34" charset="0"/>
              </a:rPr>
            </a:br>
            <a:r>
              <a:rPr lang="en-US" sz="2800" b="1" dirty="0" smtClean="0">
                <a:solidFill>
                  <a:srgbClr val="9900FF"/>
                </a:solidFill>
                <a:cs typeface="Tahoma" pitchFamily="34" charset="0"/>
              </a:rPr>
              <a:t/>
            </a:r>
            <a:br>
              <a:rPr lang="en-US" sz="2800" b="1" dirty="0" smtClean="0">
                <a:solidFill>
                  <a:srgbClr val="9900FF"/>
                </a:solidFill>
                <a:cs typeface="Tahoma" pitchFamily="34" charset="0"/>
              </a:rPr>
            </a:br>
            <a:r>
              <a:rPr lang="en-US" sz="1000" b="1" dirty="0" smtClean="0">
                <a:cs typeface="Tahoma" pitchFamily="34" charset="0"/>
              </a:rPr>
              <a:t/>
            </a:r>
            <a:br>
              <a:rPr lang="en-US" sz="1000" b="1" dirty="0" smtClean="0">
                <a:cs typeface="Tahoma" pitchFamily="34" charset="0"/>
              </a:rPr>
            </a:b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P</a:t>
            </a:r>
            <a:r>
              <a:rPr lang="en-US" sz="2800" b="1" baseline="-25000" dirty="0" smtClean="0">
                <a:solidFill>
                  <a:srgbClr val="0000CC"/>
                </a:solidFill>
                <a:cs typeface="Tahoma" pitchFamily="34" charset="0"/>
              </a:rPr>
              <a:t>1</a:t>
            </a:r>
            <a:r>
              <a:rPr lang="en-US" sz="2800" b="1" baseline="-25000" dirty="0" smtClean="0">
                <a:solidFill>
                  <a:schemeClr val="accent1"/>
                </a:solidFill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		    </a:t>
            </a: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Dorset horn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     </a:t>
            </a: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X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       </a:t>
            </a:r>
            <a:r>
              <a:rPr lang="en-US" sz="2800" b="1" dirty="0" smtClean="0">
                <a:solidFill>
                  <a:srgbClr val="33CCCC"/>
                </a:solidFill>
                <a:cs typeface="Tahoma" pitchFamily="34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Suffolk</a:t>
            </a:r>
            <a:b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</a:b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phenotype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            </a:t>
            </a:r>
            <a:r>
              <a:rPr lang="th-TH" sz="2800" b="1" dirty="0" smtClean="0">
                <a:solidFill>
                  <a:srgbClr val="0000CC"/>
                </a:solidFill>
                <a:cs typeface="Tahoma" pitchFamily="34" charset="0"/>
              </a:rPr>
              <a:t>(มีเขา)</a:t>
            </a:r>
            <a:r>
              <a:rPr lang="th-TH" sz="2800" b="1" dirty="0" smtClean="0">
                <a:solidFill>
                  <a:schemeClr val="hlink"/>
                </a:solidFill>
                <a:cs typeface="Tahoma" pitchFamily="34" charset="0"/>
              </a:rPr>
              <a:t>	</a:t>
            </a:r>
            <a:r>
              <a:rPr lang="th-TH" sz="2800" b="1" dirty="0" smtClean="0">
                <a:solidFill>
                  <a:schemeClr val="accent1"/>
                </a:solidFill>
                <a:cs typeface="Tahoma" pitchFamily="34" charset="0"/>
              </a:rPr>
              <a:t>             </a:t>
            </a:r>
            <a:r>
              <a:rPr lang="th-TH" sz="2800" b="1" dirty="0" smtClean="0">
                <a:solidFill>
                  <a:srgbClr val="FF0000"/>
                </a:solidFill>
                <a:cs typeface="Tahoma" pitchFamily="34" charset="0"/>
              </a:rPr>
              <a:t>(ไม่มีเขา)</a:t>
            </a:r>
            <a:r>
              <a:rPr lang="th-TH" sz="2800" b="1" dirty="0" smtClean="0">
                <a:solidFill>
                  <a:srgbClr val="33CCCC"/>
                </a:solidFill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rgbClr val="33CCCC"/>
                </a:solidFill>
                <a:cs typeface="Tahoma" pitchFamily="34" charset="0"/>
              </a:rPr>
            </a:br>
            <a:r>
              <a:rPr lang="th-TH" sz="2800" b="1" dirty="0" smtClean="0">
                <a:solidFill>
                  <a:srgbClr val="33CCCC"/>
                </a:solidFill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rgbClr val="33CCCC"/>
                </a:solidFill>
                <a:cs typeface="Tahoma" pitchFamily="34" charset="0"/>
              </a:rPr>
            </a:b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genotype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                </a:t>
            </a:r>
            <a:r>
              <a:rPr lang="en-US" sz="2800" b="1" dirty="0" err="1" smtClean="0">
                <a:solidFill>
                  <a:srgbClr val="0000CC"/>
                </a:solidFill>
                <a:cs typeface="Tahoma" pitchFamily="34" charset="0"/>
              </a:rPr>
              <a:t>H</a:t>
            </a:r>
            <a:r>
              <a:rPr lang="en-US" sz="2800" b="1" baseline="30000" dirty="0" err="1" smtClean="0">
                <a:solidFill>
                  <a:srgbClr val="0000CC"/>
                </a:solidFill>
                <a:cs typeface="Tahoma" pitchFamily="34" charset="0"/>
              </a:rPr>
              <a:t>l</a:t>
            </a:r>
            <a:r>
              <a:rPr lang="en-US" sz="2800" b="1" dirty="0" err="1" smtClean="0">
                <a:solidFill>
                  <a:srgbClr val="0000CC"/>
                </a:solidFill>
                <a:cs typeface="Tahoma" pitchFamily="34" charset="0"/>
              </a:rPr>
              <a:t>H</a:t>
            </a:r>
            <a:r>
              <a:rPr lang="en-US" sz="2800" b="1" baseline="30000" dirty="0" err="1" smtClean="0">
                <a:solidFill>
                  <a:srgbClr val="0000CC"/>
                </a:solidFill>
                <a:cs typeface="Tahoma" pitchFamily="34" charset="0"/>
              </a:rPr>
              <a:t>l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>			</a:t>
            </a:r>
            <a:r>
              <a:rPr lang="en-US" sz="2800" b="1" dirty="0" smtClean="0">
                <a:solidFill>
                  <a:srgbClr val="33CCCC"/>
                </a:solidFill>
                <a:cs typeface="Tahoma" pitchFamily="34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cs typeface="Tahoma" pitchFamily="34" charset="0"/>
              </a:rPr>
              <a:t>   HH</a:t>
            </a:r>
            <a: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  <a:t/>
            </a:r>
            <a:br>
              <a:rPr lang="en-US" sz="2800" b="1" dirty="0" smtClean="0">
                <a:solidFill>
                  <a:schemeClr val="accent1"/>
                </a:solidFill>
                <a:cs typeface="Tahoma" pitchFamily="34" charset="0"/>
              </a:rPr>
            </a:br>
            <a:r>
              <a:rPr lang="en-US" sz="2800" b="1" dirty="0" smtClean="0">
                <a:cs typeface="Tahoma" pitchFamily="34" charset="0"/>
              </a:rPr>
              <a:t/>
            </a:r>
            <a:br>
              <a:rPr lang="en-US" sz="2800" b="1" dirty="0" smtClean="0">
                <a:cs typeface="Tahoma" pitchFamily="34" charset="0"/>
              </a:rPr>
            </a:b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>F</a:t>
            </a:r>
            <a:r>
              <a:rPr lang="en-US" sz="2800" b="1" baseline="-25000" dirty="0" smtClean="0">
                <a:solidFill>
                  <a:srgbClr val="0000CC"/>
                </a:solidFill>
                <a:cs typeface="Tahoma" pitchFamily="34" charset="0"/>
              </a:rPr>
              <a:t>1</a:t>
            </a:r>
            <a:r>
              <a:rPr lang="en-US" sz="2800" b="1" dirty="0" smtClean="0">
                <a:cs typeface="Tahoma" pitchFamily="34" charset="0"/>
              </a:rPr>
              <a:t>		                           </a:t>
            </a:r>
            <a:r>
              <a:rPr lang="en-US" sz="2800" b="1" dirty="0" err="1" smtClean="0">
                <a:solidFill>
                  <a:srgbClr val="0000CC"/>
                </a:solidFill>
                <a:cs typeface="Tahoma" pitchFamily="34" charset="0"/>
              </a:rPr>
              <a:t>H</a:t>
            </a:r>
            <a:r>
              <a:rPr lang="en-US" sz="2800" b="1" baseline="30000" dirty="0" err="1" smtClean="0">
                <a:solidFill>
                  <a:srgbClr val="0000CC"/>
                </a:solidFill>
                <a:cs typeface="Tahoma" pitchFamily="34" charset="0"/>
              </a:rPr>
              <a:t>l</a:t>
            </a:r>
            <a:r>
              <a:rPr lang="en-US" sz="2800" b="1" dirty="0" err="1" smtClean="0">
                <a:solidFill>
                  <a:srgbClr val="0000CC"/>
                </a:solidFill>
                <a:cs typeface="Tahoma" pitchFamily="34" charset="0"/>
              </a:rPr>
              <a:t>H</a:t>
            </a:r>
            <a: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  <a:t/>
            </a:r>
            <a:br>
              <a:rPr lang="en-US" sz="2800" b="1" dirty="0" smtClean="0">
                <a:solidFill>
                  <a:srgbClr val="0000CC"/>
                </a:solidFill>
                <a:cs typeface="Tahoma" pitchFamily="34" charset="0"/>
              </a:rPr>
            </a:br>
            <a:r>
              <a:rPr lang="en-US" sz="2800" b="1" dirty="0" smtClean="0">
                <a:solidFill>
                  <a:schemeClr val="hlink"/>
                </a:solidFill>
                <a:cs typeface="Tahoma" pitchFamily="34" charset="0"/>
              </a:rPr>
              <a:t>			       </a:t>
            </a:r>
            <a:r>
              <a:rPr lang="th-TH" sz="2800" b="1" dirty="0" smtClean="0">
                <a:solidFill>
                  <a:schemeClr val="hlink"/>
                </a:solidFill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chemeClr val="hlink"/>
                </a:solidFill>
                <a:cs typeface="Tahoma" pitchFamily="34" charset="0"/>
              </a:rPr>
            </a:br>
            <a:endParaRPr lang="th-TH" sz="2800" b="1" dirty="0" smtClean="0">
              <a:solidFill>
                <a:srgbClr val="33CCCC"/>
              </a:solidFill>
              <a:cs typeface="Tahoma" pitchFamily="34" charset="0"/>
            </a:endParaRPr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>
            <a:off x="5220072" y="2276475"/>
            <a:ext cx="0" cy="1368425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428" name="Oval 4"/>
          <p:cNvSpPr>
            <a:spLocks noChangeArrowheads="1"/>
          </p:cNvSpPr>
          <p:nvPr/>
        </p:nvSpPr>
        <p:spPr bwMode="auto">
          <a:xfrm>
            <a:off x="4932040" y="3717032"/>
            <a:ext cx="1143000" cy="762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429" name="Oval 5"/>
          <p:cNvSpPr>
            <a:spLocks noChangeArrowheads="1"/>
          </p:cNvSpPr>
          <p:nvPr/>
        </p:nvSpPr>
        <p:spPr bwMode="auto">
          <a:xfrm>
            <a:off x="3419872" y="2924944"/>
            <a:ext cx="1143000" cy="762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430" name="Oval 6"/>
          <p:cNvSpPr>
            <a:spLocks noChangeArrowheads="1"/>
          </p:cNvSpPr>
          <p:nvPr/>
        </p:nvSpPr>
        <p:spPr bwMode="auto">
          <a:xfrm>
            <a:off x="6372200" y="2852936"/>
            <a:ext cx="1143000" cy="762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3635375" y="5228356"/>
            <a:ext cx="3925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th-TH" sz="2800" b="1">
                <a:solidFill>
                  <a:srgbClr val="FF0000"/>
                </a:solidFill>
                <a:latin typeface="Tahoma" pitchFamily="34" charset="0"/>
              </a:rPr>
              <a:t>เพศเมีย </a:t>
            </a:r>
            <a:r>
              <a:rPr kumimoji="0" lang="en-US" sz="2800" b="1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kumimoji="0" lang="en-US" b="1">
                <a:solidFill>
                  <a:srgbClr val="FF0000"/>
                </a:solidFill>
                <a:latin typeface="Tahoma" pitchFamily="34" charset="0"/>
              </a:rPr>
              <a:t>H</a:t>
            </a:r>
            <a:r>
              <a:rPr kumimoji="0" lang="en-US" b="1" baseline="30000">
                <a:solidFill>
                  <a:srgbClr val="FF0000"/>
                </a:solidFill>
                <a:latin typeface="Tahoma" pitchFamily="34" charset="0"/>
              </a:rPr>
              <a:t>l</a:t>
            </a:r>
            <a:r>
              <a:rPr kumimoji="0" lang="en-US" b="1">
                <a:solidFill>
                  <a:srgbClr val="FF0000"/>
                </a:solidFill>
                <a:latin typeface="Tahoma" pitchFamily="34" charset="0"/>
              </a:rPr>
              <a:t>H)</a:t>
            </a:r>
            <a:r>
              <a:rPr kumimoji="0" lang="th-TH" sz="2800" b="1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kumimoji="0" lang="en-US" sz="2800" b="1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kumimoji="0" lang="th-TH" sz="2800" b="1">
                <a:solidFill>
                  <a:srgbClr val="FF0000"/>
                </a:solidFill>
                <a:latin typeface="Tahoma" pitchFamily="34" charset="0"/>
              </a:rPr>
              <a:t>ไม่มีเขา</a:t>
            </a: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067175" y="4580656"/>
            <a:ext cx="3486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เพศผู้ 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(</a:t>
            </a:r>
            <a:r>
              <a:rPr kumimoji="0" lang="en-US" b="1" dirty="0" err="1">
                <a:solidFill>
                  <a:srgbClr val="0000CC"/>
                </a:solidFill>
                <a:latin typeface="Tahoma" pitchFamily="34" charset="0"/>
              </a:rPr>
              <a:t>H</a:t>
            </a:r>
            <a:r>
              <a:rPr kumimoji="0" lang="en-US" b="1" baseline="30000" dirty="0" err="1">
                <a:solidFill>
                  <a:srgbClr val="0000CC"/>
                </a:solidFill>
                <a:latin typeface="Tahoma" pitchFamily="34" charset="0"/>
              </a:rPr>
              <a:t>l</a:t>
            </a:r>
            <a:r>
              <a:rPr kumimoji="0" lang="en-US" b="1" dirty="0" err="1">
                <a:solidFill>
                  <a:srgbClr val="0000CC"/>
                </a:solidFill>
                <a:latin typeface="Tahoma" pitchFamily="34" charset="0"/>
              </a:rPr>
              <a:t>H</a:t>
            </a:r>
            <a:r>
              <a:rPr kumimoji="0" lang="en-US" b="1" dirty="0">
                <a:solidFill>
                  <a:srgbClr val="0000CC"/>
                </a:solidFill>
                <a:latin typeface="Tahoma" pitchFamily="34" charset="0"/>
              </a:rPr>
              <a:t>)</a:t>
            </a:r>
            <a:r>
              <a:rPr kumimoji="0" lang="th-TH" dirty="0"/>
              <a:t> 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: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 มีเขา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250825" y="5945906"/>
            <a:ext cx="8569325" cy="579438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</a:rPr>
              <a:t>ในเพศผู้ยีน</a:t>
            </a:r>
            <a:r>
              <a:rPr lang="en-US" sz="3200" b="1">
                <a:solidFill>
                  <a:schemeClr val="bg1"/>
                </a:solidFill>
              </a:rPr>
              <a:t> </a:t>
            </a:r>
            <a:r>
              <a:rPr kumimoji="0" lang="en-US" sz="3200" b="1">
                <a:solidFill>
                  <a:schemeClr val="bg1"/>
                </a:solidFill>
                <a:latin typeface="Tahoma" pitchFamily="34" charset="0"/>
              </a:rPr>
              <a:t>H</a:t>
            </a:r>
            <a:r>
              <a:rPr kumimoji="0" lang="en-US" sz="3200" b="1" baseline="30000">
                <a:solidFill>
                  <a:schemeClr val="bg1"/>
                </a:solidFill>
                <a:latin typeface="Tahoma" pitchFamily="34" charset="0"/>
              </a:rPr>
              <a:t>l</a:t>
            </a:r>
            <a:r>
              <a:rPr kumimoji="0" lang="th-TH" sz="3200" b="1">
                <a:solidFill>
                  <a:schemeClr val="bg1"/>
                </a:solidFill>
              </a:rPr>
              <a:t> ข่ม </a:t>
            </a:r>
            <a:r>
              <a:rPr kumimoji="0" lang="en-US" sz="3200" b="1">
                <a:solidFill>
                  <a:schemeClr val="bg1"/>
                </a:solidFill>
                <a:latin typeface="Tahoma" pitchFamily="34" charset="0"/>
              </a:rPr>
              <a:t>H</a:t>
            </a:r>
            <a:r>
              <a:rPr kumimoji="0" lang="en-US" sz="3200" b="1">
                <a:solidFill>
                  <a:schemeClr val="bg1"/>
                </a:solidFill>
              </a:rPr>
              <a:t>  </a:t>
            </a:r>
            <a:r>
              <a:rPr kumimoji="0" lang="th-TH" sz="3200" b="1">
                <a:solidFill>
                  <a:schemeClr val="bg1"/>
                </a:solidFill>
              </a:rPr>
              <a:t>ในเพศเมียยีน </a:t>
            </a:r>
            <a:r>
              <a:rPr kumimoji="0" lang="en-US" sz="3200" b="1">
                <a:solidFill>
                  <a:schemeClr val="bg1"/>
                </a:solidFill>
                <a:latin typeface="Tahoma" pitchFamily="34" charset="0"/>
              </a:rPr>
              <a:t>H</a:t>
            </a:r>
            <a:r>
              <a:rPr kumimoji="0" lang="en-US" sz="3200" b="1">
                <a:solidFill>
                  <a:schemeClr val="bg1"/>
                </a:solidFill>
              </a:rPr>
              <a:t> </a:t>
            </a:r>
            <a:r>
              <a:rPr kumimoji="0" lang="th-TH" sz="3200" b="1">
                <a:solidFill>
                  <a:schemeClr val="bg1"/>
                </a:solidFill>
              </a:rPr>
              <a:t>ข่ม </a:t>
            </a:r>
            <a:r>
              <a:rPr kumimoji="0" lang="en-US" sz="3200" b="1">
                <a:solidFill>
                  <a:schemeClr val="bg1"/>
                </a:solidFill>
                <a:latin typeface="Tahoma" pitchFamily="34" charset="0"/>
              </a:rPr>
              <a:t>H</a:t>
            </a:r>
            <a:r>
              <a:rPr kumimoji="0" lang="en-US" sz="3200" b="1" baseline="30000">
                <a:solidFill>
                  <a:schemeClr val="bg1"/>
                </a:solidFill>
                <a:latin typeface="Tahoma" pitchFamily="34" charset="0"/>
              </a:rPr>
              <a:t>I</a:t>
            </a:r>
            <a:r>
              <a:rPr lang="th-TH" sz="3200" baseline="300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03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build="p" autoUpdateAnimBg="0"/>
      <p:bldP spid="103428" grpId="0" animBg="1"/>
      <p:bldP spid="103429" grpId="0" animBg="1"/>
      <p:bldP spid="103430" grpId="0" animBg="1"/>
      <p:bldP spid="103431" grpId="0" build="p" autoUpdateAnimBg="0"/>
      <p:bldP spid="103432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4894263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  </a:t>
            </a:r>
            <a:r>
              <a:rPr lang="en-US" sz="3600" b="1" smtClean="0">
                <a:solidFill>
                  <a:srgbClr val="FF00FF"/>
                </a:solidFill>
              </a:rPr>
              <a:t>Sex limited</a:t>
            </a:r>
            <a:r>
              <a:rPr lang="en-US" sz="3600" smtClean="0"/>
              <a:t>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43000"/>
            <a:ext cx="8642350" cy="18539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3600" b="1" dirty="0" smtClean="0">
                <a:cs typeface="Tahoma" pitchFamily="34" charset="0"/>
              </a:rPr>
              <a:t>:  </a:t>
            </a:r>
            <a:r>
              <a:rPr lang="th-TH" sz="3400" b="1" dirty="0" smtClean="0">
                <a:cs typeface="Tahoma" pitchFamily="34" charset="0"/>
              </a:rPr>
              <a:t>การถ่ายทอดลักษณะที่ถูกจำกัดด้วยเพศ</a:t>
            </a:r>
            <a:endParaRPr lang="th-TH" sz="3400" dirty="0" smtClean="0"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th-TH" sz="3600" b="1" dirty="0" smtClean="0">
                <a:solidFill>
                  <a:schemeClr val="hlink"/>
                </a:solidFill>
                <a:cs typeface="Tahoma" pitchFamily="34" charset="0"/>
              </a:rPr>
              <a:t>  </a:t>
            </a:r>
            <a:r>
              <a:rPr lang="th-TH" b="1" dirty="0" smtClean="0">
                <a:solidFill>
                  <a:srgbClr val="0000CC"/>
                </a:solidFill>
                <a:cs typeface="Tahoma" pitchFamily="34" charset="0"/>
              </a:rPr>
              <a:t>โดยจะมียีนที่ควบคุมลักษณะอยู่บนโครโมโซมร่างกาย</a:t>
            </a:r>
            <a:r>
              <a:rPr lang="en-US" b="1" dirty="0" smtClean="0">
                <a:solidFill>
                  <a:srgbClr val="0000CC"/>
                </a:solidFill>
                <a:cs typeface="Tahoma" pitchFamily="34" charset="0"/>
              </a:rPr>
              <a:t>(autosome) </a:t>
            </a:r>
            <a:r>
              <a:rPr lang="th-TH" b="1" dirty="0" smtClean="0">
                <a:solidFill>
                  <a:srgbClr val="0000CC"/>
                </a:solidFill>
                <a:cs typeface="Tahoma" pitchFamily="34" charset="0"/>
              </a:rPr>
              <a:t>แต่ในการแสดงออกจะถูกจำกัดด้วยเพศ</a:t>
            </a:r>
          </a:p>
        </p:txBody>
      </p:sp>
      <p:sp>
        <p:nvSpPr>
          <p:cNvPr id="104452" name="Oval 4"/>
          <p:cNvSpPr>
            <a:spLocks noChangeArrowheads="1"/>
          </p:cNvSpPr>
          <p:nvPr/>
        </p:nvSpPr>
        <p:spPr bwMode="auto">
          <a:xfrm>
            <a:off x="457200" y="228600"/>
            <a:ext cx="3609975" cy="914400"/>
          </a:xfrm>
          <a:prstGeom prst="ellipse">
            <a:avLst/>
          </a:prstGeom>
          <a:noFill/>
          <a:ln w="38100" cmpd="dbl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0" lang="th-TH" sz="2800">
              <a:solidFill>
                <a:srgbClr val="33CC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23528" y="2924944"/>
            <a:ext cx="8610600" cy="120015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0" lang="th-TH" sz="3600" b="1" dirty="0">
                <a:solidFill>
                  <a:srgbClr val="FF3300"/>
                </a:solidFill>
                <a:latin typeface="Tahoma" pitchFamily="34" charset="0"/>
              </a:rPr>
              <a:t>* ใน 1 </a:t>
            </a:r>
            <a:r>
              <a:rPr kumimoji="0" lang="en-US" sz="3600" b="1" dirty="0">
                <a:solidFill>
                  <a:srgbClr val="FF3300"/>
                </a:solidFill>
                <a:latin typeface="Tahoma" pitchFamily="34" charset="0"/>
              </a:rPr>
              <a:t>genotype</a:t>
            </a:r>
            <a:r>
              <a:rPr kumimoji="0" lang="th-TH" sz="3600" b="1" dirty="0">
                <a:solidFill>
                  <a:srgbClr val="FF3300"/>
                </a:solidFill>
                <a:latin typeface="Tahoma" pitchFamily="34" charset="0"/>
              </a:rPr>
              <a:t> จะมีการแสดงออกในเพศใดเพศหนึ่งเท่านั้น * 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23528" y="4149080"/>
            <a:ext cx="8568952" cy="18758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endParaRPr kumimoji="0" lang="en-US" sz="100" dirty="0" smtClean="0">
              <a:solidFill>
                <a:srgbClr val="336699"/>
              </a:solidFill>
              <a:latin typeface="Tahoma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kumimoji="0" lang="th-TH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ตัวอย่าง</a:t>
            </a:r>
            <a:r>
              <a:rPr kumimoji="0" lang="th-TH" sz="3200" b="1" dirty="0" smtClean="0">
                <a:solidFill>
                  <a:srgbClr val="000099"/>
                </a:solidFill>
                <a:latin typeface="Tahoma" pitchFamily="34" charset="0"/>
              </a:rPr>
              <a:t> </a:t>
            </a:r>
            <a:r>
              <a:rPr kumimoji="0" lang="en-US" sz="3200" b="1" dirty="0" smtClean="0">
                <a:solidFill>
                  <a:srgbClr val="000099"/>
                </a:solidFill>
                <a:latin typeface="Tahoma" pitchFamily="34" charset="0"/>
              </a:rPr>
              <a:t>   </a:t>
            </a:r>
            <a:r>
              <a:rPr kumimoji="0" lang="th-TH" sz="3200" b="1" dirty="0" smtClean="0">
                <a:solidFill>
                  <a:srgbClr val="000099"/>
                </a:solidFill>
                <a:latin typeface="Tahoma" pitchFamily="34" charset="0"/>
              </a:rPr>
              <a:t>-  </a:t>
            </a:r>
            <a:r>
              <a:rPr kumimoji="0" lang="th-TH" sz="3200" b="1" dirty="0">
                <a:solidFill>
                  <a:srgbClr val="000099"/>
                </a:solidFill>
                <a:latin typeface="Tahoma" pitchFamily="34" charset="0"/>
              </a:rPr>
              <a:t>ลักษณะการให้น้ำนม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kumimoji="0" lang="th-TH" sz="3200" b="1" dirty="0">
                <a:solidFill>
                  <a:srgbClr val="000099"/>
                </a:solidFill>
                <a:latin typeface="Tahoma" pitchFamily="34" charset="0"/>
              </a:rPr>
              <a:t>	      -  ลักษณะการให้ไข่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kumimoji="0" lang="th-TH" sz="3200" b="1" dirty="0">
                <a:solidFill>
                  <a:srgbClr val="000099"/>
                </a:solidFill>
                <a:latin typeface="Tahoma" pitchFamily="34" charset="0"/>
              </a:rPr>
              <a:t>	      -  ลักษณะขนแบบเพศผู้และเพศ</a:t>
            </a:r>
            <a:r>
              <a:rPr kumimoji="0" lang="th-TH" sz="3200" b="1" dirty="0" smtClean="0">
                <a:solidFill>
                  <a:srgbClr val="000099"/>
                </a:solidFill>
                <a:latin typeface="Tahoma" pitchFamily="34" charset="0"/>
              </a:rPr>
              <a:t>เมีย</a:t>
            </a:r>
            <a:endParaRPr kumimoji="0" lang="th-TH" sz="32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04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04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  <p:bldP spid="104452" grpId="0" animBg="1" autoUpdateAnimBg="0"/>
      <p:bldP spid="104453" grpId="0" animBg="1" autoUpdateAnimBg="0"/>
      <p:bldP spid="104454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979487"/>
          </a:xfrm>
          <a:solidFill>
            <a:srgbClr val="FFFF99"/>
          </a:solidFill>
        </p:spPr>
        <p:txBody>
          <a:bodyPr/>
          <a:lstStyle/>
          <a:p>
            <a:pPr algn="l" eaLnBrk="1" hangingPunct="1"/>
            <a:r>
              <a:rPr lang="th-TH" sz="2800" b="1" smtClean="0">
                <a:solidFill>
                  <a:srgbClr val="FF3300"/>
                </a:solidFill>
                <a:cs typeface="Tahoma" pitchFamily="34" charset="0"/>
              </a:rPr>
              <a:t>ตัวอย่าง  รูปแบบ </a:t>
            </a:r>
            <a:r>
              <a:rPr lang="en-US" sz="2800" b="1" smtClean="0">
                <a:solidFill>
                  <a:srgbClr val="FF3300"/>
                </a:solidFill>
                <a:cs typeface="Tahoma" pitchFamily="34" charset="0"/>
              </a:rPr>
              <a:t>genotype ต่างๆ </a:t>
            </a:r>
            <a:r>
              <a:rPr lang="th-TH" sz="2800" b="1" smtClean="0">
                <a:solidFill>
                  <a:srgbClr val="FF3300"/>
                </a:solidFill>
                <a:cs typeface="Tahoma" pitchFamily="34" charset="0"/>
              </a:rPr>
              <a:t>และการแสดงออก </a:t>
            </a:r>
            <a:r>
              <a:rPr lang="en-US" sz="2800" b="1" smtClean="0">
                <a:solidFill>
                  <a:srgbClr val="FF3300"/>
                </a:solidFill>
                <a:cs typeface="Tahoma" pitchFamily="34" charset="0"/>
              </a:rPr>
              <a:t>(phenotype) </a:t>
            </a:r>
            <a:r>
              <a:rPr lang="th-TH" sz="2800" b="1" smtClean="0">
                <a:solidFill>
                  <a:srgbClr val="FF3300"/>
                </a:solidFill>
                <a:cs typeface="Tahoma" pitchFamily="34" charset="0"/>
              </a:rPr>
              <a:t>ของขนแบบเพศผู้ และเพศเมียในไก่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844550" y="2564904"/>
            <a:ext cx="1381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Genotype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864100" y="2564904"/>
            <a:ext cx="1512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Phenotype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865438" y="3274517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เพศผู้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5935663" y="3274517"/>
            <a:ext cx="104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844550" y="3968254"/>
            <a:ext cx="447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sz="4000" b="1" i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FF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865438" y="3968254"/>
            <a:ext cx="2120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5935663" y="3968254"/>
            <a:ext cx="2120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844550" y="4681042"/>
            <a:ext cx="3349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sz="4000" b="1" i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Ff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2865438" y="4684217"/>
            <a:ext cx="2120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5935663" y="4684217"/>
            <a:ext cx="2120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844550" y="5390654"/>
            <a:ext cx="222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sz="4000" b="1" i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ff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2865438" y="5406529"/>
            <a:ext cx="1241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</a:t>
            </a:r>
            <a:r>
              <a:rPr kumimoji="0" lang="en-US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4092575" y="5390654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 i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เพศผู้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5935663" y="5406529"/>
            <a:ext cx="1241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ขนแบบ</a:t>
            </a:r>
            <a:r>
              <a:rPr kumimoji="0" lang="en-US" sz="4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7161213" y="5390654"/>
            <a:ext cx="104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th-TH" sz="4000" b="1" i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เพศเมีย</a:t>
            </a:r>
            <a:endParaRPr kumimoji="0" lang="en-US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533400" y="5460504"/>
            <a:ext cx="8382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0" lang="th-TH" sz="280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7086600" y="5384304"/>
            <a:ext cx="1371600" cy="685800"/>
          </a:xfrm>
          <a:prstGeom prst="ellips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95288" y="1196752"/>
            <a:ext cx="83058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กำหนดให้   ยีน 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F 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ควบคุมขนแบบเพศเมีย  </a:t>
            </a:r>
          </a:p>
          <a:p>
            <a:pPr eaLnBrk="0" hangingPunct="0">
              <a:spcBef>
                <a:spcPct val="50000"/>
              </a:spcBef>
            </a:pP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           และยีน  </a:t>
            </a:r>
            <a:r>
              <a:rPr kumimoji="0" lang="en-US" sz="2800" b="1" dirty="0">
                <a:solidFill>
                  <a:srgbClr val="0000CC"/>
                </a:solidFill>
                <a:latin typeface="Tahoma" pitchFamily="34" charset="0"/>
              </a:rPr>
              <a:t>f</a:t>
            </a:r>
            <a:r>
              <a:rPr kumimoji="0" lang="th-TH" sz="2800" b="1" dirty="0">
                <a:solidFill>
                  <a:srgbClr val="0000CC"/>
                </a:solidFill>
                <a:latin typeface="Tahoma" pitchFamily="34" charset="0"/>
              </a:rPr>
              <a:t>  ควบคุมขนแบบเพศผู้</a:t>
            </a:r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609600" y="2564904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>
            <a:off x="2667000" y="3250704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609600" y="4012704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>
            <a:off x="609600" y="6451104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6" name="Oval 20"/>
          <p:cNvSpPr>
            <a:spLocks noChangeArrowheads="1"/>
          </p:cNvSpPr>
          <p:nvPr/>
        </p:nvSpPr>
        <p:spPr bwMode="auto">
          <a:xfrm>
            <a:off x="3995936" y="5373216"/>
            <a:ext cx="1371600" cy="685800"/>
          </a:xfrm>
          <a:prstGeom prst="ellips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9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l"/>
            <a:r>
              <a:rPr lang="en-US" sz="3600" dirty="0" smtClean="0"/>
              <a:t>Back to </a:t>
            </a:r>
            <a:r>
              <a:rPr lang="en-US" sz="3600" dirty="0" err="1" smtClean="0"/>
              <a:t>dihybrid</a:t>
            </a:r>
            <a:r>
              <a:rPr lang="en-US" sz="3600" dirty="0" smtClean="0"/>
              <a:t> cross</a:t>
            </a:r>
            <a:endParaRPr lang="th-TH" sz="3600" dirty="0"/>
          </a:p>
        </p:txBody>
      </p:sp>
      <p:grpSp>
        <p:nvGrpSpPr>
          <p:cNvPr id="2" name="กลุ่ม 34"/>
          <p:cNvGrpSpPr/>
          <p:nvPr/>
        </p:nvGrpSpPr>
        <p:grpSpPr>
          <a:xfrm>
            <a:off x="1071538" y="1357298"/>
            <a:ext cx="3929090" cy="3530747"/>
            <a:chOff x="642910" y="1142984"/>
            <a:chExt cx="6367783" cy="4995223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2910" y="1142984"/>
              <a:ext cx="1490477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2500298" y="135729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0" name="ลูกศรเชื่อมต่อแบบตรง 19"/>
            <p:cNvCxnSpPr/>
            <p:nvPr/>
          </p:nvCxnSpPr>
          <p:spPr>
            <a:xfrm rot="5400000">
              <a:off x="2108183" y="2535231"/>
              <a:ext cx="50006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14480" y="2857496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TextBox 21"/>
            <p:cNvSpPr txBox="1"/>
            <p:nvPr/>
          </p:nvSpPr>
          <p:spPr>
            <a:xfrm>
              <a:off x="1142976" y="2214554"/>
              <a:ext cx="1146215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/>
                <a:t>BB</a:t>
              </a:r>
              <a:r>
                <a:rPr lang="en-US" sz="1600" b="1" dirty="0" smtClean="0"/>
                <a:t>CC</a:t>
              </a:r>
              <a:endParaRPr lang="th-TH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0364" y="2214554"/>
              <a:ext cx="1063081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14546" y="3714752"/>
              <a:ext cx="1109844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pic>
          <p:nvPicPr>
            <p:cNvPr id="25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143240" y="2643182"/>
              <a:ext cx="1490477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3643305" y="3714752"/>
              <a:ext cx="1109844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7224" y="4500570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9" name="ลูกศรเชื่อมต่อแบบตรง 28"/>
            <p:cNvCxnSpPr/>
            <p:nvPr/>
          </p:nvCxnSpPr>
          <p:spPr>
            <a:xfrm rot="5400000">
              <a:off x="3108315" y="4178305"/>
              <a:ext cx="50006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5786446" y="457200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TextBox 30"/>
            <p:cNvSpPr txBox="1"/>
            <p:nvPr/>
          </p:nvSpPr>
          <p:spPr>
            <a:xfrm>
              <a:off x="928663" y="5500702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395</a:t>
              </a:r>
              <a:endParaRPr lang="th-TH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57488" y="5572140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185</a:t>
              </a:r>
              <a:endParaRPr lang="th-TH" sz="2000" dirty="0"/>
            </a:p>
          </p:txBody>
        </p:sp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4357686" y="457200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43174" y="4500570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TextBox 32"/>
            <p:cNvSpPr txBox="1"/>
            <p:nvPr/>
          </p:nvSpPr>
          <p:spPr>
            <a:xfrm>
              <a:off x="4643438" y="5572140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165</a:t>
              </a:r>
              <a:endParaRPr lang="th-TH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15074" y="5572140"/>
              <a:ext cx="761718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55</a:t>
              </a:r>
              <a:endParaRPr lang="th-TH" sz="2000" dirty="0"/>
            </a:p>
          </p:txBody>
        </p:sp>
      </p:grpSp>
      <p:sp>
        <p:nvSpPr>
          <p:cNvPr id="37" name="ตัวยึดเนื้อหา 11"/>
          <p:cNvSpPr txBox="1">
            <a:spLocks/>
          </p:cNvSpPr>
          <p:nvPr/>
        </p:nvSpPr>
        <p:spPr>
          <a:xfrm>
            <a:off x="4932040" y="857232"/>
            <a:ext cx="4143404" cy="38576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กำหนดให้การทำ 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dihybrid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ได้ลูก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800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 มีลักษณะดังนี้</a:t>
            </a:r>
            <a:endParaRPr kumimoji="0" lang="th-TH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UPC" pitchFamily="34" charset="-34"/>
              <a:cs typeface="DilleniaUPC" pitchFamily="18" charset="-34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สีดำ - มี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เขา 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395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ตัว 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สีดำ – ไม่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มีเขา</a:t>
            </a: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 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	185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สีแดง - มี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เขา 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165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ตัว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สีแดง - ไม่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มีเขา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5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UPC" pitchFamily="34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9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98080" cy="1143000"/>
          </a:xfrm>
        </p:spPr>
        <p:txBody>
          <a:bodyPr>
            <a:normAutofit/>
          </a:bodyPr>
          <a:lstStyle/>
          <a:p>
            <a:r>
              <a:rPr lang="th-TH" sz="4800" dirty="0" smtClean="0">
                <a:solidFill>
                  <a:schemeClr val="tx1"/>
                </a:solidFill>
              </a:rPr>
              <a:t>สรุป</a:t>
            </a:r>
            <a:endParaRPr lang="th-TH" sz="4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3946289"/>
            <a:ext cx="7747224" cy="2139047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ไค-</a:t>
            </a:r>
            <a:r>
              <a:rPr lang="th-TH" sz="3200" b="1" dirty="0" err="1" smtClean="0">
                <a:latin typeface="CordiaUPC" pitchFamily="34" charset="-34"/>
                <a:cs typeface="DilleniaUPC" pitchFamily="18" charset="-34"/>
              </a:rPr>
              <a:t>สแควร์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จากการทดสอบ </a:t>
            </a:r>
            <a:r>
              <a:rPr lang="en-GB" sz="3200" b="1" dirty="0" smtClean="0">
                <a:latin typeface="CordiaUPC" pitchFamily="34" charset="-34"/>
                <a:cs typeface="DilleniaUPC" pitchFamily="18" charset="-34"/>
              </a:rPr>
              <a:t>	= </a:t>
            </a:r>
            <a:r>
              <a:rPr lang="en-US" sz="3200" b="1" dirty="0" smtClean="0">
                <a:latin typeface="CordiaUPC" pitchFamily="34" charset="-34"/>
                <a:cs typeface="DilleniaUPC" pitchFamily="18" charset="-34"/>
              </a:rPr>
              <a:t>16.9</a:t>
            </a:r>
            <a:endParaRPr lang="th-TH" sz="3200" b="1" dirty="0" smtClean="0">
              <a:latin typeface="CordiaUPC" pitchFamily="34" charset="-34"/>
              <a:cs typeface="DilleniaUPC" pitchFamily="18" charset="-34"/>
            </a:endParaRPr>
          </a:p>
          <a:p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ไค-</a:t>
            </a:r>
            <a:r>
              <a:rPr lang="th-TH" sz="3200" b="1" dirty="0" err="1" smtClean="0">
                <a:latin typeface="CordiaUPC" pitchFamily="34" charset="-34"/>
                <a:cs typeface="DilleniaUPC" pitchFamily="18" charset="-34"/>
              </a:rPr>
              <a:t>สแควร์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จากตารางสถิติ 	</a:t>
            </a:r>
            <a:r>
              <a:rPr lang="en-GB" sz="3200" b="1" dirty="0" smtClean="0">
                <a:latin typeface="CordiaUPC" pitchFamily="34" charset="-34"/>
                <a:cs typeface="DilleniaUPC" pitchFamily="18" charset="-34"/>
              </a:rPr>
              <a:t>=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 </a:t>
            </a:r>
            <a:r>
              <a:rPr lang="en-US" sz="3200" b="1" dirty="0" smtClean="0">
                <a:latin typeface="CordiaUPC" pitchFamily="34" charset="-34"/>
                <a:cs typeface="DilleniaUPC" pitchFamily="18" charset="-34"/>
              </a:rPr>
              <a:t>7.815</a:t>
            </a:r>
            <a:endParaRPr lang="en-GB" sz="3200" b="1" dirty="0" smtClean="0">
              <a:latin typeface="CordiaUPC" pitchFamily="34" charset="-34"/>
              <a:cs typeface="DilleniaUPC" pitchFamily="18" charset="-34"/>
            </a:endParaRPr>
          </a:p>
          <a:p>
            <a:endParaRPr lang="th-TH" sz="500" b="1" dirty="0" smtClean="0">
              <a:latin typeface="CordiaUPC" pitchFamily="34" charset="-34"/>
              <a:cs typeface="DilleniaUPC" pitchFamily="18" charset="-34"/>
            </a:endParaRPr>
          </a:p>
          <a:p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เนื่องจาก ไค-</a:t>
            </a:r>
            <a:r>
              <a:rPr lang="th-TH" sz="3200" b="1" dirty="0" err="1" smtClean="0">
                <a:latin typeface="CordiaUPC" pitchFamily="34" charset="-34"/>
                <a:cs typeface="DilleniaUPC" pitchFamily="18" charset="-34"/>
              </a:rPr>
              <a:t>สแควร์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จากการทดสอบ </a:t>
            </a:r>
            <a:r>
              <a:rPr lang="th-TH" sz="3200" b="1" u="sng" dirty="0" smtClean="0">
                <a:solidFill>
                  <a:srgbClr val="FF0000"/>
                </a:solidFill>
                <a:latin typeface="CordiaUPC" pitchFamily="34" charset="-34"/>
                <a:cs typeface="DilleniaUPC" pitchFamily="18" charset="-34"/>
              </a:rPr>
              <a:t>มากกว่า</a:t>
            </a:r>
            <a:r>
              <a:rPr lang="en-GB" sz="3200" b="1" dirty="0" smtClean="0">
                <a:latin typeface="CordiaUPC" pitchFamily="34" charset="-34"/>
                <a:cs typeface="DilleniaUPC" pitchFamily="18" charset="-34"/>
              </a:rPr>
              <a:t> 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ไค-</a:t>
            </a:r>
            <a:r>
              <a:rPr lang="th-TH" sz="3200" b="1" dirty="0" err="1" smtClean="0">
                <a:latin typeface="CordiaUPC" pitchFamily="34" charset="-34"/>
                <a:cs typeface="DilleniaUPC" pitchFamily="18" charset="-34"/>
              </a:rPr>
              <a:t>สแควร์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จากตารางสถิติ </a:t>
            </a:r>
            <a:endParaRPr lang="en-GB" sz="3200" b="1" dirty="0" smtClean="0">
              <a:latin typeface="CordiaUPC" pitchFamily="34" charset="-34"/>
              <a:cs typeface="DilleniaUPC" pitchFamily="18" charset="-34"/>
            </a:endParaRPr>
          </a:p>
          <a:p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ดังนั้น การมีสีดำและสีแดงของโคในประชากรนี้ </a:t>
            </a:r>
            <a:r>
              <a:rPr lang="th-TH" sz="3200" b="1" u="sng" dirty="0" smtClean="0">
                <a:solidFill>
                  <a:srgbClr val="FF0000"/>
                </a:solidFill>
                <a:latin typeface="CordiaUPC" pitchFamily="34" charset="-34"/>
                <a:cs typeface="DilleniaUPC" pitchFamily="18" charset="-34"/>
              </a:rPr>
              <a:t>ไม่</a:t>
            </a:r>
            <a:r>
              <a:rPr lang="en-US" sz="3200" b="1" u="sng" dirty="0" smtClean="0">
                <a:solidFill>
                  <a:srgbClr val="FF0000"/>
                </a:solidFill>
                <a:latin typeface="CordiaUPC" pitchFamily="34" charset="-34"/>
                <a:cs typeface="DilleniaUPC" pitchFamily="18" charset="-34"/>
              </a:rPr>
              <a:t> 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เป็น</a:t>
            </a:r>
            <a:r>
              <a:rPr lang="th-TH" sz="3200" b="1" dirty="0" smtClean="0">
                <a:latin typeface="CordiaUPC" pitchFamily="34" charset="-34"/>
                <a:cs typeface="DilleniaUPC" pitchFamily="18" charset="-34"/>
              </a:rPr>
              <a:t>สัดส่วน </a:t>
            </a:r>
            <a:r>
              <a:rPr lang="en-US" sz="3200" b="1" dirty="0" smtClean="0">
                <a:latin typeface="CordiaUPC" pitchFamily="34" charset="-34"/>
                <a:cs typeface="DilleniaUPC" pitchFamily="18" charset="-34"/>
              </a:rPr>
              <a:t>9:3:3:1</a:t>
            </a:r>
            <a:endParaRPr lang="th-TH" sz="3200" b="1" dirty="0">
              <a:latin typeface="CordiaUPC" pitchFamily="34" charset="-34"/>
              <a:cs typeface="DilleniaUPC" pitchFamily="18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13790"/>
              </p:ext>
            </p:extLst>
          </p:nvPr>
        </p:nvGraphicFramePr>
        <p:xfrm>
          <a:off x="857224" y="714356"/>
          <a:ext cx="73581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/>
                <a:gridCol w="928694"/>
                <a:gridCol w="1000132"/>
                <a:gridCol w="1047758"/>
                <a:gridCol w="1226352"/>
                <a:gridCol w="1226352"/>
              </a:tblGrid>
              <a:tr h="370840">
                <a:tc>
                  <a:txBody>
                    <a:bodyPr/>
                    <a:lstStyle/>
                    <a:p>
                      <a:endParaRPr lang="th-TH" sz="2800" dirty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O</a:t>
                      </a:r>
                      <a:endParaRPr lang="th-TH" sz="1600" dirty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E</a:t>
                      </a:r>
                      <a:endParaRPr lang="th-TH" sz="1600" dirty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O-E</a:t>
                      </a:r>
                      <a:endParaRPr lang="th-TH" sz="1600" dirty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(O-E)</a:t>
                      </a:r>
                      <a:r>
                        <a:rPr lang="en-GB" sz="1600" baseline="300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2</a:t>
                      </a:r>
                      <a:endParaRPr lang="th-TH" sz="1600" baseline="30000" dirty="0" smtClean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(O-E)</a:t>
                      </a:r>
                      <a:r>
                        <a:rPr lang="en-GB" sz="1600" baseline="300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2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cs typeface="DilleniaUPC" pitchFamily="18" charset="-34"/>
                        </a:rPr>
                        <a:t>/E</a:t>
                      </a:r>
                      <a:endParaRPr lang="th-TH" sz="1600" baseline="-25000" dirty="0" smtClean="0">
                        <a:solidFill>
                          <a:schemeClr val="tx1"/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cs typeface="DilleniaUPC" pitchFamily="18" charset="-34"/>
                        </a:rPr>
                        <a:t>สีดำ</a:t>
                      </a:r>
                      <a:r>
                        <a:rPr lang="en-US" sz="2800" b="1" dirty="0" smtClean="0">
                          <a:cs typeface="DilleniaUPC" pitchFamily="18" charset="-34"/>
                        </a:rPr>
                        <a:t>-</a:t>
                      </a:r>
                      <a:r>
                        <a:rPr lang="th-TH" sz="2800" b="1" dirty="0" smtClean="0">
                          <a:cs typeface="DilleniaUPC" pitchFamily="18" charset="-34"/>
                        </a:rPr>
                        <a:t>มีเขา</a:t>
                      </a:r>
                      <a:endParaRPr lang="th-TH" sz="2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DilleniaUPC" pitchFamily="18" charset="-34"/>
                        </a:rPr>
                        <a:t>395</a:t>
                      </a:r>
                      <a:endParaRPr kumimoji="0" lang="th-TH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450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-55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3025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6.7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cs typeface="DilleniaUPC" pitchFamily="18" charset="-34"/>
                        </a:rPr>
                        <a:t>สีดำ</a:t>
                      </a:r>
                      <a:r>
                        <a:rPr lang="en-US" sz="2800" b="1" dirty="0" smtClean="0">
                          <a:cs typeface="DilleniaUPC" pitchFamily="18" charset="-34"/>
                        </a:rPr>
                        <a:t>-</a:t>
                      </a:r>
                      <a:r>
                        <a:rPr lang="th-TH" sz="2800" b="1" dirty="0" smtClean="0">
                          <a:cs typeface="DilleniaUPC" pitchFamily="18" charset="-34"/>
                        </a:rPr>
                        <a:t>ไม่มีเขา</a:t>
                      </a:r>
                      <a:endParaRPr lang="th-TH" sz="2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DilleniaUPC" pitchFamily="18" charset="-34"/>
                        </a:rPr>
                        <a:t>185</a:t>
                      </a:r>
                      <a:endParaRPr kumimoji="0" lang="th-TH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150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35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1225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8.2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cs typeface="DilleniaUPC" pitchFamily="18" charset="-34"/>
                        </a:rPr>
                        <a:t>สีแดง</a:t>
                      </a:r>
                      <a:r>
                        <a:rPr lang="en-US" sz="2800" b="1" dirty="0" smtClean="0">
                          <a:cs typeface="DilleniaUPC" pitchFamily="18" charset="-34"/>
                        </a:rPr>
                        <a:t>-</a:t>
                      </a:r>
                      <a:r>
                        <a:rPr lang="th-TH" sz="2800" b="1" dirty="0" smtClean="0">
                          <a:cs typeface="DilleniaUPC" pitchFamily="18" charset="-34"/>
                        </a:rPr>
                        <a:t>มีเขา</a:t>
                      </a:r>
                      <a:endParaRPr lang="th-TH" sz="2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DilleniaUPC" pitchFamily="18" charset="-34"/>
                        </a:rPr>
                        <a:t>165</a:t>
                      </a:r>
                      <a:endParaRPr kumimoji="0" lang="th-TH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150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15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225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cs typeface="DilleniaUPC" pitchFamily="18" charset="-34"/>
                        </a:rPr>
                        <a:t>1.5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cs typeface="DilleniaUPC" pitchFamily="18" charset="-34"/>
                        </a:rPr>
                        <a:t>สีแดง</a:t>
                      </a:r>
                      <a:r>
                        <a:rPr lang="en-US" sz="2800" b="1" dirty="0" smtClean="0">
                          <a:cs typeface="DilleniaUPC" pitchFamily="18" charset="-34"/>
                        </a:rPr>
                        <a:t>-</a:t>
                      </a:r>
                      <a:r>
                        <a:rPr lang="th-TH" sz="2800" b="1" dirty="0" smtClean="0">
                          <a:cs typeface="DilleniaUPC" pitchFamily="18" charset="-34"/>
                        </a:rPr>
                        <a:t>ไม่มีเขา</a:t>
                      </a:r>
                      <a:endParaRPr lang="th-TH" sz="2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DilleniaUPC" pitchFamily="18" charset="-34"/>
                        </a:rPr>
                        <a:t>55</a:t>
                      </a:r>
                      <a:endParaRPr kumimoji="0" lang="th-TH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50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25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0.5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cs typeface="DilleniaUPC" pitchFamily="18" charset="-34"/>
                        </a:rPr>
                        <a:t>รวม</a:t>
                      </a:r>
                      <a:endParaRPr lang="th-TH" sz="2800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cs typeface="DilleniaUPC" pitchFamily="18" charset="-34"/>
                        </a:rPr>
                        <a:t>800</a:t>
                      </a:r>
                      <a:endParaRPr lang="th-TH" sz="1800" b="1" dirty="0">
                        <a:solidFill>
                          <a:schemeClr val="bg1">
                            <a:lumMod val="50000"/>
                          </a:schemeClr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cs typeface="DilleniaUPC" pitchFamily="18" charset="-34"/>
                        </a:rPr>
                        <a:t>800</a:t>
                      </a:r>
                      <a:endParaRPr lang="th-TH" sz="1800" b="1" dirty="0" smtClean="0">
                        <a:solidFill>
                          <a:schemeClr val="bg1">
                            <a:lumMod val="50000"/>
                          </a:schemeClr>
                        </a:solidFill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cs typeface="DilleniaUPC" pitchFamily="18" charset="-34"/>
                        </a:rPr>
                        <a:t>16.9</a:t>
                      </a:r>
                      <a:endParaRPr lang="th-TH" sz="1800" b="1" dirty="0">
                        <a:cs typeface="DilleniaUPC" pitchFamily="18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928926" y="1928802"/>
            <a:ext cx="5757874" cy="4197361"/>
          </a:xfrm>
        </p:spPr>
        <p:txBody>
          <a:bodyPr>
            <a:normAutofit/>
          </a:bodyPr>
          <a:lstStyle/>
          <a:p>
            <a:r>
              <a:rPr lang="th-TH" sz="3200" b="1" dirty="0" smtClean="0"/>
              <a:t>เมนเดลบอกว่าถ้ายีนสองยีนแสดงออกอย่างอิสระ จะได้อัตราส่วน </a:t>
            </a:r>
            <a:r>
              <a:rPr lang="en-US" sz="3200" b="1" dirty="0" smtClean="0"/>
              <a:t>9:3:3:1</a:t>
            </a:r>
          </a:p>
          <a:p>
            <a:pPr>
              <a:buNone/>
            </a:pPr>
            <a:r>
              <a:rPr lang="en-US" sz="3200" b="1" dirty="0" smtClean="0"/>
              <a:t> </a:t>
            </a:r>
            <a:endParaRPr lang="th-TH" sz="3200" b="1" dirty="0" smtClean="0"/>
          </a:p>
          <a:p>
            <a:r>
              <a:rPr lang="th-TH" sz="3200" b="1" dirty="0" smtClean="0"/>
              <a:t>ดังนั้นถ้าไม่ได้อัตราส่วนนี้ ก็แสดงว่า ยีนสองยีนนี้</a:t>
            </a:r>
            <a:r>
              <a:rPr lang="th-TH" sz="3200" b="1" u="sng" dirty="0" smtClean="0"/>
              <a:t>แสดงออกอย่างไม่อิสระต่อกัน </a:t>
            </a:r>
            <a:r>
              <a:rPr lang="th-TH" sz="3200" b="1" dirty="0" smtClean="0"/>
              <a:t>เราเรียกว่า </a:t>
            </a:r>
            <a:r>
              <a:rPr lang="th-TH" sz="3200" b="1" u="sng" dirty="0" smtClean="0"/>
              <a:t>มีลิง</a:t>
            </a:r>
            <a:r>
              <a:rPr lang="th-TH" sz="3200" b="1" u="sng" dirty="0" err="1" smtClean="0"/>
              <a:t>เกจ</a:t>
            </a:r>
            <a:r>
              <a:rPr lang="th-TH" sz="3200" b="1" u="sng" dirty="0" smtClean="0"/>
              <a:t>กัน</a:t>
            </a:r>
            <a:r>
              <a:rPr lang="th-TH" sz="3200" b="1" dirty="0" smtClean="0"/>
              <a:t>  (</a:t>
            </a:r>
            <a:r>
              <a:rPr lang="en-US" sz="3200" b="1" dirty="0" smtClean="0"/>
              <a:t>linkage)</a:t>
            </a:r>
            <a:endParaRPr lang="th-TH" sz="3200" b="1" dirty="0"/>
          </a:p>
        </p:txBody>
      </p:sp>
      <p:pic>
        <p:nvPicPr>
          <p:cNvPr id="121858" name="Picture 2" descr="http://t3.gstatic.com/images?q=tbn:ANd9GcSiXTRqxiNOrgHv45Xvm5bIC7EC6Y7g_Jx0ctbJIHWxIZv5saLB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2357454" cy="3200275"/>
          </a:xfrm>
          <a:prstGeom prst="rect">
            <a:avLst/>
          </a:prstGeom>
          <a:noFill/>
        </p:spPr>
      </p:pic>
      <p:sp>
        <p:nvSpPr>
          <p:cNvPr id="5" name="คำบรรยายภาพแบบเมฆ 4"/>
          <p:cNvSpPr/>
          <p:nvPr/>
        </p:nvSpPr>
        <p:spPr>
          <a:xfrm>
            <a:off x="3357554" y="214290"/>
            <a:ext cx="2714644" cy="1571636"/>
          </a:xfrm>
          <a:prstGeom prst="cloudCallout">
            <a:avLst>
              <a:gd name="adj1" fmla="val -70605"/>
              <a:gd name="adj2" fmla="val 503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ฟังดีดีนะ</a:t>
            </a:r>
            <a:endParaRPr lang="th-TH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928926" y="1928802"/>
            <a:ext cx="5757874" cy="4197361"/>
          </a:xfrm>
        </p:spPr>
        <p:txBody>
          <a:bodyPr>
            <a:normAutofit/>
          </a:bodyPr>
          <a:lstStyle/>
          <a:p>
            <a:r>
              <a:rPr lang="th-TH" sz="3200" b="1" dirty="0" smtClean="0"/>
              <a:t>แปลว่าสองยีนนี้มี</a:t>
            </a:r>
            <a:r>
              <a:rPr lang="th-TH" sz="3200" b="1" u="sng" dirty="0" smtClean="0"/>
              <a:t>ตำแหน่งอยู่ใกล้ชิดกัน</a:t>
            </a:r>
            <a:r>
              <a:rPr lang="th-TH" sz="3200" b="1" dirty="0" smtClean="0"/>
              <a:t>บนโครโมโซม</a:t>
            </a:r>
          </a:p>
        </p:txBody>
      </p:sp>
      <p:pic>
        <p:nvPicPr>
          <p:cNvPr id="121858" name="Picture 2" descr="http://t3.gstatic.com/images?q=tbn:ANd9GcSiXTRqxiNOrgHv45Xvm5bIC7EC6Y7g_Jx0ctbJIHWxIZv5saLB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2357454" cy="3200275"/>
          </a:xfrm>
          <a:prstGeom prst="rect">
            <a:avLst/>
          </a:prstGeom>
          <a:noFill/>
        </p:spPr>
      </p:pic>
      <p:sp>
        <p:nvSpPr>
          <p:cNvPr id="5" name="คำบรรยายภาพแบบเมฆ 4"/>
          <p:cNvSpPr/>
          <p:nvPr/>
        </p:nvSpPr>
        <p:spPr>
          <a:xfrm>
            <a:off x="3000364" y="214290"/>
            <a:ext cx="5786478" cy="1571636"/>
          </a:xfrm>
          <a:prstGeom prst="cloudCallout">
            <a:avLst>
              <a:gd name="adj1" fmla="val -51972"/>
              <a:gd name="adj2" fmla="val 581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แล้วลิง</a:t>
            </a:r>
            <a:r>
              <a:rPr lang="th-TH" sz="4400" b="1" dirty="0" err="1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เกจ</a:t>
            </a:r>
            <a:r>
              <a:rPr lang="th-TH" sz="44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กันเป็นยังไง</a:t>
            </a:r>
            <a:r>
              <a:rPr lang="en-US" sz="44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?</a:t>
            </a:r>
            <a:endParaRPr lang="th-TH" sz="4400" dirty="0">
              <a:solidFill>
                <a:srgbClr val="FFFF00"/>
              </a:solidFill>
            </a:endParaRPr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928934"/>
            <a:ext cx="556170" cy="24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3214686"/>
            <a:ext cx="428628" cy="117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วงรี 6"/>
          <p:cNvSpPr/>
          <p:nvPr/>
        </p:nvSpPr>
        <p:spPr>
          <a:xfrm>
            <a:off x="3857620" y="328612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3857620" y="3571876"/>
            <a:ext cx="214314" cy="21431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429124" y="3071810"/>
            <a:ext cx="939681" cy="695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ยีน </a:t>
            </a:r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429124" y="3714752"/>
            <a:ext cx="960519" cy="6955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ยีน </a:t>
            </a:r>
            <a:r>
              <a:rPr lang="en-US" dirty="0" smtClean="0"/>
              <a:t>C</a:t>
            </a:r>
            <a:endParaRPr lang="th-TH" dirty="0"/>
          </a:p>
        </p:txBody>
      </p:sp>
      <p:cxnSp>
        <p:nvCxnSpPr>
          <p:cNvPr id="13" name="ตัวเชื่อมต่อตรง 12"/>
          <p:cNvCxnSpPr>
            <a:stCxn id="7" idx="6"/>
            <a:endCxn id="9" idx="1"/>
          </p:cNvCxnSpPr>
          <p:nvPr/>
        </p:nvCxnSpPr>
        <p:spPr>
          <a:xfrm>
            <a:off x="4071934" y="3393281"/>
            <a:ext cx="357190" cy="262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>
            <a:stCxn id="8" idx="5"/>
            <a:endCxn id="10" idx="1"/>
          </p:cNvCxnSpPr>
          <p:nvPr/>
        </p:nvCxnSpPr>
        <p:spPr>
          <a:xfrm rot="16200000" flipH="1">
            <a:off x="4080984" y="3714368"/>
            <a:ext cx="307704" cy="388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857496"/>
            <a:ext cx="556170" cy="24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วงรี 20"/>
          <p:cNvSpPr/>
          <p:nvPr/>
        </p:nvSpPr>
        <p:spPr>
          <a:xfrm>
            <a:off x="6429388" y="321468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วงรี 22"/>
          <p:cNvSpPr/>
          <p:nvPr/>
        </p:nvSpPr>
        <p:spPr>
          <a:xfrm>
            <a:off x="7572396" y="4000504"/>
            <a:ext cx="214314" cy="21431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TextBox 24"/>
          <p:cNvSpPr txBox="1"/>
          <p:nvPr/>
        </p:nvSpPr>
        <p:spPr>
          <a:xfrm>
            <a:off x="6561277" y="2662051"/>
            <a:ext cx="939681" cy="695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ยีน </a:t>
            </a:r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7572396" y="4286256"/>
            <a:ext cx="960519" cy="6955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ยีน </a:t>
            </a:r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28" name="TextBox 27"/>
          <p:cNvSpPr txBox="1"/>
          <p:nvPr/>
        </p:nvSpPr>
        <p:spPr>
          <a:xfrm>
            <a:off x="3143240" y="5015343"/>
            <a:ext cx="2009022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 smtClean="0"/>
              <a:t>มีลิง</a:t>
            </a:r>
            <a:r>
              <a:rPr lang="th-TH" b="1" dirty="0" err="1" smtClean="0"/>
              <a:t>เกจ</a:t>
            </a:r>
            <a:endParaRPr lang="th-TH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596628" y="4929198"/>
            <a:ext cx="1952907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ไม่มีลิง</a:t>
            </a:r>
            <a:r>
              <a:rPr lang="th-TH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เกจ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หรืออิสระต่อกัน</a:t>
            </a:r>
            <a:endParaRPr lang="th-TH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คำบรรยายภาพแบบเมฆ 4"/>
          <p:cNvSpPr/>
          <p:nvPr/>
        </p:nvSpPr>
        <p:spPr>
          <a:xfrm>
            <a:off x="2500298" y="285728"/>
            <a:ext cx="3714776" cy="2000264"/>
          </a:xfrm>
          <a:prstGeom prst="cloudCallout">
            <a:avLst>
              <a:gd name="adj1" fmla="val -70605"/>
              <a:gd name="adj2" fmla="val 503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rgbClr val="FFFF00"/>
                </a:solidFill>
                <a:latin typeface="CordiaUPC" pitchFamily="34" charset="-34"/>
                <a:cs typeface="DilleniaUPC" pitchFamily="18" charset="-34"/>
              </a:rPr>
              <a:t>อยากรู้ว่าสองยีนนั้นห่างกันเท่าไร</a:t>
            </a:r>
            <a:endParaRPr lang="th-TH" sz="4400" dirty="0">
              <a:solidFill>
                <a:srgbClr val="FFFF00"/>
              </a:solidFill>
            </a:endParaRPr>
          </a:p>
        </p:txBody>
      </p:sp>
      <p:sp>
        <p:nvSpPr>
          <p:cNvPr id="6" name="ตัวยึดเนื้อหา 2"/>
          <p:cNvSpPr>
            <a:spLocks noGrp="1"/>
          </p:cNvSpPr>
          <p:nvPr>
            <p:ph idx="1"/>
          </p:nvPr>
        </p:nvSpPr>
        <p:spPr>
          <a:xfrm>
            <a:off x="3923928" y="2435138"/>
            <a:ext cx="4608512" cy="1785950"/>
          </a:xfrm>
        </p:spPr>
        <p:txBody>
          <a:bodyPr/>
          <a:lstStyle/>
          <a:p>
            <a:r>
              <a:rPr lang="th-TH" sz="3200" b="1" dirty="0" smtClean="0"/>
              <a:t>เขาให้วิเคราะห์ </a:t>
            </a:r>
            <a:r>
              <a:rPr lang="en-US" sz="3200" b="1" dirty="0" smtClean="0"/>
              <a:t>genetic distance </a:t>
            </a:r>
            <a:r>
              <a:rPr lang="th-TH" sz="3200" b="1" dirty="0" smtClean="0"/>
              <a:t>แปลว่า ระยะห่างทางพันธุกรรม</a:t>
            </a:r>
            <a:endParaRPr lang="en-US" sz="3200" b="1" dirty="0" smtClean="0"/>
          </a:p>
        </p:txBody>
      </p:sp>
      <p:sp>
        <p:nvSpPr>
          <p:cNvPr id="7" name="ตัวยึดเนื้อหา 2"/>
          <p:cNvSpPr txBox="1">
            <a:spLocks/>
          </p:cNvSpPr>
          <p:nvPr/>
        </p:nvSpPr>
        <p:spPr>
          <a:xfrm>
            <a:off x="3952532" y="4307346"/>
            <a:ext cx="4723924" cy="17859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h-TH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หาได้จากสัดส่วนที่เกิดลูกผสม</a:t>
            </a:r>
            <a:r>
              <a:rPr kumimoji="0" lang="th-TH" sz="3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ต่อ สัดส่วนทั้งหมด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34"/>
          <p:cNvGrpSpPr/>
          <p:nvPr/>
        </p:nvGrpSpPr>
        <p:grpSpPr>
          <a:xfrm>
            <a:off x="928662" y="714356"/>
            <a:ext cx="3929090" cy="3530747"/>
            <a:chOff x="642910" y="1142984"/>
            <a:chExt cx="6367783" cy="4995223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2910" y="1142984"/>
              <a:ext cx="1490477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2500298" y="135729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0" name="ลูกศรเชื่อมต่อแบบตรง 19"/>
            <p:cNvCxnSpPr/>
            <p:nvPr/>
          </p:nvCxnSpPr>
          <p:spPr>
            <a:xfrm rot="5400000">
              <a:off x="2108183" y="2535231"/>
              <a:ext cx="50006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14480" y="2857496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TextBox 21"/>
            <p:cNvSpPr txBox="1"/>
            <p:nvPr/>
          </p:nvSpPr>
          <p:spPr>
            <a:xfrm>
              <a:off x="1142976" y="2214554"/>
              <a:ext cx="1146215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/>
                <a:t>BB</a:t>
              </a:r>
              <a:r>
                <a:rPr lang="en-US" sz="1600" b="1" dirty="0" smtClean="0"/>
                <a:t>CC</a:t>
              </a:r>
              <a:endParaRPr lang="th-TH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0364" y="2214554"/>
              <a:ext cx="1063081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14546" y="3714752"/>
              <a:ext cx="1109844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pic>
          <p:nvPicPr>
            <p:cNvPr id="25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143240" y="2643182"/>
              <a:ext cx="1490477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3643305" y="3714752"/>
              <a:ext cx="1109844" cy="47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/>
                <a:t>BbCc</a:t>
              </a:r>
              <a:endParaRPr lang="th-TH" sz="1600" b="1" dirty="0"/>
            </a:p>
          </p:txBody>
        </p:sp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7224" y="4500570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9" name="ลูกศรเชื่อมต่อแบบตรง 28"/>
            <p:cNvCxnSpPr/>
            <p:nvPr/>
          </p:nvCxnSpPr>
          <p:spPr>
            <a:xfrm rot="5400000">
              <a:off x="3108315" y="4178305"/>
              <a:ext cx="50006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5786446" y="457200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TextBox 30"/>
            <p:cNvSpPr txBox="1"/>
            <p:nvPr/>
          </p:nvSpPr>
          <p:spPr>
            <a:xfrm>
              <a:off x="928663" y="5500702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395</a:t>
              </a:r>
              <a:endParaRPr lang="th-TH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57488" y="5572140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185</a:t>
              </a:r>
              <a:endParaRPr lang="th-TH" sz="2000" dirty="0"/>
            </a:p>
          </p:txBody>
        </p:sp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4357686" y="4572008"/>
              <a:ext cx="1224247" cy="87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43174" y="4500570"/>
              <a:ext cx="1214446" cy="858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TextBox 32"/>
            <p:cNvSpPr txBox="1"/>
            <p:nvPr/>
          </p:nvSpPr>
          <p:spPr>
            <a:xfrm>
              <a:off x="4643438" y="5572140"/>
              <a:ext cx="992937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165</a:t>
              </a:r>
              <a:endParaRPr lang="th-TH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15074" y="5572140"/>
              <a:ext cx="761718" cy="5660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55</a:t>
              </a:r>
              <a:endParaRPr lang="th-TH" sz="2000" dirty="0"/>
            </a:p>
          </p:txBody>
        </p:sp>
      </p:grpSp>
      <p:sp>
        <p:nvSpPr>
          <p:cNvPr id="37" name="ตัวยึดเนื้อหา 11"/>
          <p:cNvSpPr txBox="1">
            <a:spLocks/>
          </p:cNvSpPr>
          <p:nvPr/>
        </p:nvSpPr>
        <p:spPr>
          <a:xfrm>
            <a:off x="4857720" y="214290"/>
            <a:ext cx="4143404" cy="3857652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กำหนดให้การทำ 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dihybrid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ได้ลูก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800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 มีลักษณะดังนี้</a:t>
            </a:r>
            <a:endParaRPr kumimoji="0" lang="th-TH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UPC" pitchFamily="34" charset="-34"/>
              <a:cs typeface="DilleniaUPC" pitchFamily="18" charset="-34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สีดำ - มี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เขา 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395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ตัว 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solidFill>
                  <a:srgbClr val="C00000"/>
                </a:solidFill>
                <a:latin typeface="CordiaUPC" pitchFamily="34" charset="-34"/>
                <a:cs typeface="DilleniaUPC" pitchFamily="18" charset="-34"/>
              </a:rPr>
              <a:t>สีดำ – ไม่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มีเขา</a:t>
            </a:r>
            <a:r>
              <a:rPr lang="th-TH" sz="3600" b="1" dirty="0" smtClean="0">
                <a:solidFill>
                  <a:srgbClr val="C00000"/>
                </a:solidFill>
                <a:latin typeface="CordiaUPC" pitchFamily="34" charset="-34"/>
                <a:cs typeface="DilleniaUPC" pitchFamily="18" charset="-34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CordiaUPC" pitchFamily="34" charset="-34"/>
                <a:cs typeface="DilleniaUPC" pitchFamily="18" charset="-34"/>
              </a:rPr>
              <a:t>	185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solidFill>
                  <a:srgbClr val="C00000"/>
                </a:solidFill>
                <a:latin typeface="CordiaUPC" pitchFamily="34" charset="-34"/>
                <a:cs typeface="DilleniaUPC" pitchFamily="18" charset="-34"/>
              </a:rPr>
              <a:t>สีแดง - มี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เขา 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</a:t>
            </a:r>
            <a:r>
              <a:rPr lang="en-US" sz="3600" b="1" dirty="0" smtClean="0">
                <a:solidFill>
                  <a:srgbClr val="C00000"/>
                </a:solidFill>
                <a:latin typeface="CordiaUPC" pitchFamily="34" charset="-34"/>
                <a:cs typeface="DilleniaUPC" pitchFamily="18" charset="-34"/>
              </a:rPr>
              <a:t>165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ตัว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สีแดง - ไม่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มีเขา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5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5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UPC" pitchFamily="34" charset="-34"/>
                <a:cs typeface="DilleniaUPC" pitchFamily="18" charset="-34"/>
              </a:rPr>
              <a:t>ตัว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UPC" pitchFamily="34" charset="-34"/>
              <a:cs typeface="DilleniaUPC" pitchFamily="18" charset="-34"/>
            </a:endParaRPr>
          </a:p>
        </p:txBody>
      </p:sp>
      <p:sp>
        <p:nvSpPr>
          <p:cNvPr id="36" name="สี่เหลี่ยมผืนผ้า 35"/>
          <p:cNvSpPr/>
          <p:nvPr/>
        </p:nvSpPr>
        <p:spPr>
          <a:xfrm>
            <a:off x="428596" y="214290"/>
            <a:ext cx="1290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latin typeface="CordiaUPC" pitchFamily="34" charset="-34"/>
                <a:cs typeface="DilleniaUPC" pitchFamily="18" charset="-34"/>
              </a:rPr>
              <a:t>สีดำ - มีเขา </a:t>
            </a:r>
            <a:endParaRPr lang="th-TH" dirty="0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2000232" y="21429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latin typeface="CordiaUPC" pitchFamily="34" charset="-34"/>
                <a:cs typeface="DilleniaUPC" pitchFamily="18" charset="-34"/>
              </a:rPr>
              <a:t>สีแดง - ไม่มีเขา </a:t>
            </a:r>
            <a:endParaRPr lang="th-TH" dirty="0"/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339752" y="4149080"/>
            <a:ext cx="6643702" cy="2379762"/>
          </a:xfrm>
          <a:prstGeom prst="rect">
            <a:avLst/>
          </a:prstGeom>
          <a:solidFill>
            <a:srgbClr val="9966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Genetic Distance 	= (185+165)/800</a:t>
            </a:r>
          </a:p>
          <a:p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			= 0.3125</a:t>
            </a:r>
          </a:p>
          <a:p>
            <a:r>
              <a:rPr lang="th-TH" sz="3600" b="1" dirty="0" smtClean="0">
                <a:latin typeface="CordiaUPC" pitchFamily="34" charset="-34"/>
                <a:cs typeface="DilleniaUPC" pitchFamily="18" charset="-34"/>
              </a:rPr>
              <a:t>คิดเป็นเปอร์เซ็นต์ 	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= 31.25%</a:t>
            </a:r>
          </a:p>
          <a:p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			= 31.25 </a:t>
            </a:r>
            <a:r>
              <a:rPr lang="en-US" sz="3600" b="1" dirty="0" smtClean="0">
                <a:latin typeface="CordiaUPC" pitchFamily="34" charset="-34"/>
                <a:cs typeface="DilleniaUPC" pitchFamily="18" charset="-34"/>
              </a:rPr>
              <a:t>centriMorgan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1830</TotalTime>
  <Words>1199</Words>
  <Application>Microsoft Office PowerPoint</Application>
  <PresentationFormat>On-screen Show (4:3)</PresentationFormat>
  <Paragraphs>289</Paragraphs>
  <Slides>36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Concourse</vt:lpstr>
      <vt:lpstr>Slide</vt:lpstr>
      <vt:lpstr>Non-Mendelian Genetics</vt:lpstr>
      <vt:lpstr>Linkage and Genetic Distance</vt:lpstr>
      <vt:lpstr>PowerPoint Presentation</vt:lpstr>
      <vt:lpstr>Back to dihybrid cross</vt:lpstr>
      <vt:lpstr>สรุป</vt:lpstr>
      <vt:lpstr>PowerPoint Presentation</vt:lpstr>
      <vt:lpstr>PowerPoint Presentation</vt:lpstr>
      <vt:lpstr>PowerPoint Presentation</vt:lpstr>
      <vt:lpstr>PowerPoint Presentation</vt:lpstr>
      <vt:lpstr>Non-mendelian genetics</vt:lpstr>
      <vt:lpstr>PowerPoint Presentation</vt:lpstr>
      <vt:lpstr>การควบคุมของยีนแบบข่มไม่สมบูรณ์ (Incomplete dominant )</vt:lpstr>
      <vt:lpstr>PowerPoint Presentation</vt:lpstr>
      <vt:lpstr>2. Epistasis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Lethal gene </vt:lpstr>
      <vt:lpstr>PowerPoint Presentation</vt:lpstr>
      <vt:lpstr>PowerPoint Presentation</vt:lpstr>
      <vt:lpstr>PowerPoint Presentation</vt:lpstr>
      <vt:lpstr>6. Modifier genes</vt:lpstr>
      <vt:lpstr>7. Poly gene </vt:lpstr>
      <vt:lpstr>พันธุศาสตร์ที่เกี่ยวข้องกับเพศ (Inheritance in relation to sex)</vt:lpstr>
      <vt:lpstr>ลักษณะทางพันธุศาสตร์ที่เกี่ยวข้องกับเพศ ได้แก่...</vt:lpstr>
      <vt:lpstr>Sex linked gene</vt:lpstr>
      <vt:lpstr>ตัวอย่าง  การคัดแยกเพศไก่ไข่ลูกผสมทางการค้า               (color sexing)   P1 พ่อ Rhod Island Red    X   แม่ Barred Plymouth Rock                        (ขนสีน้ำตาล)            (ขนลายขาว-ดำ) genotype          ZbZb                          ZBW  gamete   Zb       Zb                              ZB             W    F1        ZbZB ,  ZbZB    :        ZbW ,  ZbW                (เพศผู้ขนลาย)           (เพศเมียขนสีน้ำตาล) </vt:lpstr>
      <vt:lpstr>Ex.  Sex-linked  เกี่ยวกับการงอกของขน         (feather sexing)  P1         พ่อ Fast feather     X   แม่ Slow feather                     (ขนงอกเร็ว)                (ขนงอกช้า) genotype      ZkZk                          ZKW   F1         ZkZK           :           ZkW           (เพศผู้ขนงอกช้า)       (เพศเมียขนงอกเร็ว) </vt:lpstr>
      <vt:lpstr>PowerPoint Presentation</vt:lpstr>
      <vt:lpstr>Sex influenced</vt:lpstr>
      <vt:lpstr>ตัวอย่าง  การผสมข้ามระหว่างแกะพันธุ์               Dorset horn  และ  Suffolk   P1       Dorset horn     X         Suffolk phenotype            (มีเขา)              (ไม่มีเขา)  genotype                HlHl         HH  F1                             HlH            </vt:lpstr>
      <vt:lpstr>  Sex limited </vt:lpstr>
      <vt:lpstr>ตัวอย่าง  รูปแบบ genotype ต่างๆ และการแสดงออก (phenotype) ของขนแบบเพศผู้ และเพศเมียในไก่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Non-Mendelian Genetics</dc:title>
  <dc:creator>TOSHIBA</dc:creator>
  <cp:lastModifiedBy>User</cp:lastModifiedBy>
  <cp:revision>95</cp:revision>
  <dcterms:created xsi:type="dcterms:W3CDTF">2012-10-31T09:32:38Z</dcterms:created>
  <dcterms:modified xsi:type="dcterms:W3CDTF">2012-11-01T07:37:06Z</dcterms:modified>
</cp:coreProperties>
</file>